
<file path=[Content_Types].xml><?xml version="1.0" encoding="utf-8"?>
<Types xmlns="http://schemas.openxmlformats.org/package/2006/content-types">
  <Default Extension="tiff" ContentType="image/tiff"/>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6"/>
  </p:notesMasterIdLst>
  <p:sldIdLst>
    <p:sldId id="859" r:id="rId3"/>
    <p:sldId id="1017" r:id="rId4"/>
    <p:sldId id="1018" r:id="rId5"/>
    <p:sldId id="1020" r:id="rId6"/>
    <p:sldId id="1035" r:id="rId7"/>
    <p:sldId id="1022" r:id="rId8"/>
    <p:sldId id="1024" r:id="rId9"/>
    <p:sldId id="1039" r:id="rId10"/>
    <p:sldId id="1040" r:id="rId11"/>
    <p:sldId id="1036" r:id="rId12"/>
    <p:sldId id="1041" r:id="rId13"/>
    <p:sldId id="1042" r:id="rId14"/>
    <p:sldId id="1037" r:id="rId15"/>
    <p:sldId id="1043" r:id="rId16"/>
    <p:sldId id="1044" r:id="rId17"/>
    <p:sldId id="1045" r:id="rId18"/>
    <p:sldId id="1046" r:id="rId19"/>
    <p:sldId id="1038" r:id="rId20"/>
    <p:sldId id="1047" r:id="rId21"/>
    <p:sldId id="1050" r:id="rId22"/>
    <p:sldId id="1052" r:id="rId23"/>
    <p:sldId id="1053" r:id="rId24"/>
    <p:sldId id="1054" r:id="rId25"/>
    <p:sldId id="1055" r:id="rId26"/>
    <p:sldId id="1051" r:id="rId27"/>
    <p:sldId id="1048" r:id="rId28"/>
    <p:sldId id="1056" r:id="rId29"/>
    <p:sldId id="1057" r:id="rId30"/>
    <p:sldId id="1058" r:id="rId31"/>
    <p:sldId id="1059" r:id="rId32"/>
    <p:sldId id="1060" r:id="rId33"/>
    <p:sldId id="1061" r:id="rId34"/>
    <p:sldId id="1062" r:id="rId35"/>
    <p:sldId id="1063" r:id="rId36"/>
    <p:sldId id="1049" r:id="rId37"/>
    <p:sldId id="1064" r:id="rId38"/>
    <p:sldId id="1065" r:id="rId39"/>
    <p:sldId id="1066" r:id="rId40"/>
    <p:sldId id="1067" r:id="rId41"/>
    <p:sldId id="1069" r:id="rId42"/>
    <p:sldId id="1070" r:id="rId43"/>
    <p:sldId id="1071" r:id="rId44"/>
    <p:sldId id="1025" r:id="rId45"/>
  </p:sldIdLst>
  <p:sldSz cx="12190095"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55" userDrawn="1">
          <p15:clr>
            <a:srgbClr val="A4A3A4"/>
          </p15:clr>
        </p15:guide>
        <p15:guide id="2" pos="3844"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3F2E7"/>
    <a:srgbClr val="D8ECDD"/>
    <a:srgbClr val="FF0000"/>
    <a:srgbClr val="8DC369"/>
    <a:srgbClr val="009900"/>
    <a:srgbClr val="62812B"/>
    <a:srgbClr val="A0C83C"/>
    <a:srgbClr val="006C45"/>
    <a:srgbClr val="009B64"/>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showGuides="1">
      <p:cViewPr varScale="1">
        <p:scale>
          <a:sx n="94" d="100"/>
          <a:sy n="94" d="100"/>
        </p:scale>
        <p:origin x="90" y="330"/>
      </p:cViewPr>
      <p:guideLst>
        <p:guide orient="horz" pos="2155"/>
        <p:guide pos="3844"/>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73"/>
        <p:guide pos="2163"/>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9" Type="http://schemas.openxmlformats.org/officeDocument/2006/relationships/tableStyles" Target="tableStyles.xml"/><Relationship Id="rId48" Type="http://schemas.openxmlformats.org/officeDocument/2006/relationships/viewProps" Target="viewProps.xml"/><Relationship Id="rId47" Type="http://schemas.openxmlformats.org/officeDocument/2006/relationships/presProps" Target="presProps.xml"/><Relationship Id="rId46" Type="http://schemas.openxmlformats.org/officeDocument/2006/relationships/notesMaster" Target="notesMasters/notesMaster1.xml"/><Relationship Id="rId45" Type="http://schemas.openxmlformats.org/officeDocument/2006/relationships/slide" Target="slides/slide43.xml"/><Relationship Id="rId44" Type="http://schemas.openxmlformats.org/officeDocument/2006/relationships/slide" Target="slides/slide42.xml"/><Relationship Id="rId43" Type="http://schemas.openxmlformats.org/officeDocument/2006/relationships/slide" Target="slides/slide41.xml"/><Relationship Id="rId42" Type="http://schemas.openxmlformats.org/officeDocument/2006/relationships/slide" Target="slides/slide40.xml"/><Relationship Id="rId41" Type="http://schemas.openxmlformats.org/officeDocument/2006/relationships/slide" Target="slides/slide39.xml"/><Relationship Id="rId40" Type="http://schemas.openxmlformats.org/officeDocument/2006/relationships/slide" Target="slides/slide38.xml"/><Relationship Id="rId4" Type="http://schemas.openxmlformats.org/officeDocument/2006/relationships/slide" Target="slides/slide2.xml"/><Relationship Id="rId39" Type="http://schemas.openxmlformats.org/officeDocument/2006/relationships/slide" Target="slides/slide37.xml"/><Relationship Id="rId38" Type="http://schemas.openxmlformats.org/officeDocument/2006/relationships/slide" Target="slides/slide36.xml"/><Relationship Id="rId37" Type="http://schemas.openxmlformats.org/officeDocument/2006/relationships/slide" Target="slides/slide35.xml"/><Relationship Id="rId36" Type="http://schemas.openxmlformats.org/officeDocument/2006/relationships/slide" Target="slides/slide34.xml"/><Relationship Id="rId35" Type="http://schemas.openxmlformats.org/officeDocument/2006/relationships/slide" Target="slides/slide33.xml"/><Relationship Id="rId34" Type="http://schemas.openxmlformats.org/officeDocument/2006/relationships/slide" Target="slides/slide32.xml"/><Relationship Id="rId33" Type="http://schemas.openxmlformats.org/officeDocument/2006/relationships/slide" Target="slides/slide31.xml"/><Relationship Id="rId32" Type="http://schemas.openxmlformats.org/officeDocument/2006/relationships/slide" Target="slides/slide30.xml"/><Relationship Id="rId31" Type="http://schemas.openxmlformats.org/officeDocument/2006/relationships/slide" Target="slides/slide29.xml"/><Relationship Id="rId30" Type="http://schemas.openxmlformats.org/officeDocument/2006/relationships/slide" Target="slides/slide28.xml"/><Relationship Id="rId3" Type="http://schemas.openxmlformats.org/officeDocument/2006/relationships/slide" Target="slides/slide1.xml"/><Relationship Id="rId29" Type="http://schemas.openxmlformats.org/officeDocument/2006/relationships/slide" Target="slides/slide27.xml"/><Relationship Id="rId28" Type="http://schemas.openxmlformats.org/officeDocument/2006/relationships/slide" Target="slides/slide26.xml"/><Relationship Id="rId27" Type="http://schemas.openxmlformats.org/officeDocument/2006/relationships/slide" Target="slides/slide25.xml"/><Relationship Id="rId26" Type="http://schemas.openxmlformats.org/officeDocument/2006/relationships/slide" Target="slides/slide24.xml"/><Relationship Id="rId25" Type="http://schemas.openxmlformats.org/officeDocument/2006/relationships/slide" Target="slides/slide23.xml"/><Relationship Id="rId24" Type="http://schemas.openxmlformats.org/officeDocument/2006/relationships/slide" Target="slides/slide22.xml"/><Relationship Id="rId23" Type="http://schemas.openxmlformats.org/officeDocument/2006/relationships/slide" Target="slides/slide2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endParaRPr lang="zh-CN" altLang="en-US" noProof="0"/>
          </a:p>
          <a:p>
            <a:pPr lvl="1"/>
            <a:r>
              <a:rPr lang="zh-CN" altLang="en-US" noProof="0"/>
              <a:t>第二级</a:t>
            </a:r>
            <a:endParaRPr lang="zh-CN" altLang="en-US" noProof="0"/>
          </a:p>
          <a:p>
            <a:pPr lvl="2"/>
            <a:r>
              <a:rPr lang="zh-CN" altLang="en-US" noProof="0"/>
              <a:t>第三级</a:t>
            </a:r>
            <a:endParaRPr lang="zh-CN" altLang="en-US" noProof="0"/>
          </a:p>
          <a:p>
            <a:pPr lvl="3"/>
            <a:r>
              <a:rPr lang="zh-CN" altLang="en-US" noProof="0"/>
              <a:t>第四级</a:t>
            </a:r>
            <a:endParaRPr lang="zh-CN" altLang="en-US" noProof="0"/>
          </a:p>
          <a:p>
            <a:pPr lvl="4"/>
            <a:r>
              <a:rPr lang="zh-CN" altLang="en-US" noProof="0"/>
              <a:t>第五级</a:t>
            </a:r>
            <a:endParaRPr lang="zh-CN" altLang="en-US" noProof="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endParaRPr lang="zh-CN" altLang="en-US" dirty="0"/>
          </a:p>
        </p:txBody>
      </p:sp>
      <p:sp>
        <p:nvSpPr>
          <p:cNvPr id="4" name="文本框 3"/>
          <p:cNvSpPr txBox="1"/>
          <p:nvPr userDrawn="1"/>
        </p:nvSpPr>
        <p:spPr>
          <a:xfrm>
            <a:off x="5159102" y="-27384"/>
            <a:ext cx="6768752" cy="39878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实验班全程提</a:t>
            </a:r>
            <a:r>
              <a:rPr lang="zh-CN" altLang="en-US" sz="2000" dirty="0">
                <a:solidFill>
                  <a:prstClr val="black"/>
                </a:solidFill>
                <a:latin typeface="楷体" panose="02010609060101010101" pitchFamily="49" charset="-122"/>
                <a:ea typeface="楷体" panose="02010609060101010101" pitchFamily="49" charset="-122"/>
              </a:rPr>
              <a:t>优</a:t>
            </a:r>
            <a:r>
              <a:rPr lang="zh-CN" altLang="en-US" sz="2000" dirty="0" smtClean="0">
                <a:solidFill>
                  <a:prstClr val="black"/>
                </a:solidFill>
                <a:latin typeface="楷体" panose="02010609060101010101" pitchFamily="49" charset="-122"/>
                <a:ea typeface="楷体" panose="02010609060101010101" pitchFamily="49" charset="-122"/>
              </a:rPr>
              <a:t>训练 高中物理 选择性必修第一册 </a:t>
            </a:r>
            <a:r>
              <a:rPr lang="en-US" altLang="zh-CN" sz="2000" dirty="0" err="1" smtClean="0">
                <a:solidFill>
                  <a:prstClr val="black"/>
                </a:solidFill>
                <a:latin typeface="楷体" panose="02010609060101010101" pitchFamily="49" charset="-122"/>
                <a:ea typeface="楷体" panose="02010609060101010101" pitchFamily="49" charset="-122"/>
              </a:rPr>
              <a:t>RMJY</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endParaRPr lang="zh-CN" altLang="en-US" smtClean="0"/>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7.png"/><Relationship Id="rId1" Type="http://schemas.openxmlformats.org/officeDocument/2006/relationships/image" Target="../media/image16.png"/></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8.png"/></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9.png"/></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7.png"/></Relationships>
</file>

<file path=ppt/slides/_rels/slide15.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21.png"/><Relationship Id="rId2" Type="http://schemas.openxmlformats.org/officeDocument/2006/relationships/image" Target="../media/image13.png"/><Relationship Id="rId1" Type="http://schemas.openxmlformats.org/officeDocument/2006/relationships/image" Target="../media/image20.png"/></Relationships>
</file>

<file path=ppt/slides/_rels/slide16.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21.png"/><Relationship Id="rId2" Type="http://schemas.openxmlformats.org/officeDocument/2006/relationships/image" Target="../media/image22.png"/><Relationship Id="rId1" Type="http://schemas.openxmlformats.org/officeDocument/2006/relationships/image" Target="../media/image14.png"/></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23.png"/></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24.png"/></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25.png"/></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3.png"/><Relationship Id="rId1" Type="http://schemas.openxmlformats.org/officeDocument/2006/relationships/image" Target="../media/image2.png"/></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7.png"/><Relationship Id="rId1" Type="http://schemas.openxmlformats.org/officeDocument/2006/relationships/image" Target="../media/image26.png"/></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9.png"/><Relationship Id="rId1" Type="http://schemas.openxmlformats.org/officeDocument/2006/relationships/image" Target="../media/image28.png"/></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31.png"/><Relationship Id="rId1" Type="http://schemas.openxmlformats.org/officeDocument/2006/relationships/image" Target="../media/image30.png"/></Relationships>
</file>

<file path=ppt/slides/_rels/slide23.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34.png"/><Relationship Id="rId3" Type="http://schemas.openxmlformats.org/officeDocument/2006/relationships/image" Target="../media/image33.png"/><Relationship Id="rId2" Type="http://schemas.openxmlformats.org/officeDocument/2006/relationships/image" Target="../media/image13.png"/><Relationship Id="rId1" Type="http://schemas.openxmlformats.org/officeDocument/2006/relationships/image" Target="../media/image32.png"/></Relationships>
</file>

<file path=ppt/slides/_rels/slide24.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34.png"/><Relationship Id="rId2" Type="http://schemas.openxmlformats.org/officeDocument/2006/relationships/image" Target="../media/image35.png"/><Relationship Id="rId1" Type="http://schemas.openxmlformats.org/officeDocument/2006/relationships/image" Target="../media/image14.png"/></Relationships>
</file>

<file path=ppt/slides/_rels/slide25.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37.png"/><Relationship Id="rId1" Type="http://schemas.openxmlformats.org/officeDocument/2006/relationships/image" Target="../media/image36.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38.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40.png"/><Relationship Id="rId2" Type="http://schemas.openxmlformats.org/officeDocument/2006/relationships/image" Target="../media/image12.png"/><Relationship Id="rId1" Type="http://schemas.openxmlformats.org/officeDocument/2006/relationships/image" Target="../media/image39.png"/></Relationships>
</file>

<file path=ppt/slides/_rels/slide31.xml.rels><?xml version="1.0" encoding="UTF-8" standalone="yes"?>
<Relationships xmlns="http://schemas.openxmlformats.org/package/2006/relationships"><Relationship Id="rId6" Type="http://schemas.openxmlformats.org/officeDocument/2006/relationships/slideLayout" Target="../slideLayouts/slideLayout1.xml"/><Relationship Id="rId5" Type="http://schemas.openxmlformats.org/officeDocument/2006/relationships/image" Target="../media/image40.png"/><Relationship Id="rId4" Type="http://schemas.openxmlformats.org/officeDocument/2006/relationships/image" Target="../media/image14.png"/><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image" Target="../media/image13.png"/></Relationships>
</file>

<file path=ppt/slides/_rels/slide32.xml.rels><?xml version="1.0" encoding="UTF-8" standalone="yes"?>
<Relationships xmlns="http://schemas.openxmlformats.org/package/2006/relationships"><Relationship Id="rId6" Type="http://schemas.openxmlformats.org/officeDocument/2006/relationships/slideLayout" Target="../slideLayouts/slideLayout1.xml"/><Relationship Id="rId5" Type="http://schemas.openxmlformats.org/officeDocument/2006/relationships/image" Target="../media/image40.png"/><Relationship Id="rId4" Type="http://schemas.openxmlformats.org/officeDocument/2006/relationships/image" Target="../media/image14.png"/><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image" Target="../media/image13.png"/></Relationships>
</file>

<file path=ppt/slides/_rels/slide33.xml.rels><?xml version="1.0" encoding="UTF-8" standalone="yes"?>
<Relationships xmlns="http://schemas.openxmlformats.org/package/2006/relationships"><Relationship Id="rId6" Type="http://schemas.openxmlformats.org/officeDocument/2006/relationships/slideLayout" Target="../slideLayouts/slideLayout1.xml"/><Relationship Id="rId5" Type="http://schemas.openxmlformats.org/officeDocument/2006/relationships/image" Target="../media/image40.png"/><Relationship Id="rId4" Type="http://schemas.openxmlformats.org/officeDocument/2006/relationships/image" Target="../media/image14.png"/><Relationship Id="rId3" Type="http://schemas.openxmlformats.org/officeDocument/2006/relationships/image" Target="../media/image46.png"/><Relationship Id="rId2" Type="http://schemas.openxmlformats.org/officeDocument/2006/relationships/image" Target="../media/image45.png"/><Relationship Id="rId1" Type="http://schemas.openxmlformats.org/officeDocument/2006/relationships/image" Target="../media/image13.png"/></Relationships>
</file>

<file path=ppt/slides/_rels/slide34.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40.png"/><Relationship Id="rId1" Type="http://schemas.openxmlformats.org/officeDocument/2006/relationships/image" Target="../media/image47.png"/></Relationships>
</file>

<file path=ppt/slides/_rels/slide35.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49.png"/><Relationship Id="rId1" Type="http://schemas.openxmlformats.org/officeDocument/2006/relationships/image" Target="../media/image48.png"/></Relationships>
</file>

<file path=ppt/slides/_rels/slide36.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50.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52.png"/><Relationship Id="rId2" Type="http://schemas.openxmlformats.org/officeDocument/2006/relationships/image" Target="../media/image20.png"/><Relationship Id="rId1" Type="http://schemas.openxmlformats.org/officeDocument/2006/relationships/image" Target="../media/image51.png"/></Relationships>
</file>

<file path=ppt/slides/_rels/slide39.xml.rels><?xml version="1.0" encoding="UTF-8" standalone="yes"?>
<Relationships xmlns="http://schemas.openxmlformats.org/package/2006/relationships"><Relationship Id="rId6" Type="http://schemas.openxmlformats.org/officeDocument/2006/relationships/slideLayout" Target="../slideLayouts/slideLayout1.xml"/><Relationship Id="rId5" Type="http://schemas.openxmlformats.org/officeDocument/2006/relationships/image" Target="../media/image13.png"/><Relationship Id="rId4" Type="http://schemas.openxmlformats.org/officeDocument/2006/relationships/image" Target="../media/image55.png"/><Relationship Id="rId3" Type="http://schemas.openxmlformats.org/officeDocument/2006/relationships/image" Target="../media/image54.png"/><Relationship Id="rId2" Type="http://schemas.openxmlformats.org/officeDocument/2006/relationships/image" Target="../media/image14.png"/><Relationship Id="rId1" Type="http://schemas.openxmlformats.org/officeDocument/2006/relationships/image" Target="../media/image53.png"/></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5.png"/><Relationship Id="rId1" Type="http://schemas.openxmlformats.org/officeDocument/2006/relationships/image" Target="../media/image4.png"/></Relationships>
</file>

<file path=ppt/slides/_rels/slide40.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57.png"/><Relationship Id="rId1" Type="http://schemas.openxmlformats.org/officeDocument/2006/relationships/image" Target="../media/image56.png"/></Relationships>
</file>

<file path=ppt/slides/_rels/slide41.xml.rels><?xml version="1.0" encoding="UTF-8" standalone="yes"?>
<Relationships xmlns="http://schemas.openxmlformats.org/package/2006/relationships"><Relationship Id="rId6" Type="http://schemas.openxmlformats.org/officeDocument/2006/relationships/slideLayout" Target="../slideLayouts/slideLayout1.xml"/><Relationship Id="rId5" Type="http://schemas.openxmlformats.org/officeDocument/2006/relationships/image" Target="../media/image13.png"/><Relationship Id="rId4" Type="http://schemas.openxmlformats.org/officeDocument/2006/relationships/image" Target="../media/image60.png"/><Relationship Id="rId3" Type="http://schemas.openxmlformats.org/officeDocument/2006/relationships/image" Target="../media/image59.png"/><Relationship Id="rId2" Type="http://schemas.openxmlformats.org/officeDocument/2006/relationships/image" Target="../media/image32.png"/><Relationship Id="rId1" Type="http://schemas.openxmlformats.org/officeDocument/2006/relationships/image" Target="../media/image58.png"/></Relationships>
</file>

<file path=ppt/slides/_rels/slide42.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60.png"/><Relationship Id="rId3" Type="http://schemas.openxmlformats.org/officeDocument/2006/relationships/image" Target="../media/image59.png"/><Relationship Id="rId2" Type="http://schemas.openxmlformats.org/officeDocument/2006/relationships/image" Target="../media/image14.png"/><Relationship Id="rId1" Type="http://schemas.openxmlformats.org/officeDocument/2006/relationships/image" Target="../media/image61.png"/></Relationships>
</file>

<file path=ppt/slides/_rels/slide4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62.png"/></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7.png"/><Relationship Id="rId1" Type="http://schemas.openxmlformats.org/officeDocument/2006/relationships/image" Target="../media/image6.png"/></Relationships>
</file>

<file path=ppt/slides/_rels/slide6.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image" Target="../media/image8.png"/></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1.png"/></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3.png"/><Relationship Id="rId1" Type="http://schemas.openxmlformats.org/officeDocument/2006/relationships/image" Target="../media/image12.png"/></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5.png"/><Relationship Id="rId1" Type="http://schemas.openxmlformats.org/officeDocument/2006/relationships/image" Target="../media/image1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4327" y="1721001"/>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第一章　动量守恒定律</a:t>
            </a:r>
            <a:endPar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7" name="文本框 6"/>
          <p:cNvSpPr txBox="1"/>
          <p:nvPr/>
        </p:nvSpPr>
        <p:spPr>
          <a:xfrm>
            <a:off x="334327" y="3115491"/>
            <a:ext cx="11523345" cy="106939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en-US" altLang="zh-CN" sz="4800" b="0">
                <a:solidFill>
                  <a:srgbClr val="000000"/>
                </a:solidFill>
                <a:latin typeface="+mn-lt"/>
                <a:ea typeface="微软雅黑" panose="020B0503020204020204" pitchFamily="34" charset="-122"/>
                <a:cs typeface="微软雅黑" panose="020B0503020204020204" pitchFamily="34" charset="-122"/>
              </a:rPr>
              <a:t>6</a:t>
            </a:r>
            <a:r>
              <a:rPr lang="en-US" altLang="zh-CN" sz="4800" b="0" smtClean="0">
                <a:solidFill>
                  <a:srgbClr val="000000"/>
                </a:solidFill>
                <a:latin typeface="+mn-lt"/>
                <a:ea typeface="微软雅黑" panose="020B0503020204020204" pitchFamily="34" charset="-122"/>
                <a:cs typeface="微软雅黑" panose="020B0503020204020204" pitchFamily="34" charset="-122"/>
              </a:rPr>
              <a:t>. </a:t>
            </a:r>
            <a:r>
              <a:rPr lang="zh-CN" altLang="en-US" sz="4800" b="0" smtClean="0">
                <a:solidFill>
                  <a:srgbClr val="000000"/>
                </a:solidFill>
                <a:latin typeface="+mn-lt"/>
                <a:ea typeface="微软雅黑" panose="020B0503020204020204" pitchFamily="34" charset="-122"/>
                <a:cs typeface="微软雅黑" panose="020B0503020204020204" pitchFamily="34" charset="-122"/>
              </a:rPr>
              <a:t>反冲</a:t>
            </a:r>
            <a:r>
              <a:rPr lang="zh-CN" altLang="en-US" sz="4800" b="0">
                <a:solidFill>
                  <a:srgbClr val="000000"/>
                </a:solidFill>
                <a:latin typeface="+mn-lt"/>
                <a:ea typeface="微软雅黑" panose="020B0503020204020204" pitchFamily="34" charset="-122"/>
                <a:cs typeface="微软雅黑" panose="020B0503020204020204" pitchFamily="34" charset="-122"/>
              </a:rPr>
              <a:t>现象　火箭</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1130246"/>
          </a:xfrm>
        </p:spPr>
        <p:txBody>
          <a:bodyPr/>
          <a:lstStyle/>
          <a:p>
            <a:pPr hangingPunct="0">
              <a:spcAft>
                <a:spcPts val="0"/>
              </a:spcAft>
              <a:tabLst>
                <a:tab pos="630110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爆炸问题</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爆炸问题的</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特点</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2" name="表格 1"/>
          <p:cNvGraphicFramePr>
            <a:graphicFrameLocks noGrp="1"/>
          </p:cNvGraphicFramePr>
          <p:nvPr/>
        </p:nvGraphicFramePr>
        <p:xfrm>
          <a:off x="377522" y="1876366"/>
          <a:ext cx="11406316" cy="3291840"/>
        </p:xfrm>
        <a:graphic>
          <a:graphicData uri="http://schemas.openxmlformats.org/drawingml/2006/table">
            <a:tbl>
              <a:tblPr firstRow="1" firstCol="1" bandRow="1"/>
              <a:tblGrid>
                <a:gridCol w="965156"/>
                <a:gridCol w="10441160"/>
              </a:tblGrid>
              <a:tr h="0">
                <a:tc>
                  <a:txBody>
                    <a:bodyPr/>
                    <a:lstStyle/>
                    <a:p>
                      <a:pPr algn="ctr" hangingPunct="0">
                        <a:lnSpc>
                          <a:spcPct val="150000"/>
                        </a:lnSpc>
                        <a:spcAft>
                          <a:spcPts val="0"/>
                        </a:spcAft>
                        <a:tabLst>
                          <a:tab pos="630110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动量</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630110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守恒</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tabLst>
                          <a:tab pos="630110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由于爆炸是在极短的时间内完成的</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爆炸物体间的相互作用力远远大于物体受到的外力</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所以在爆炸过程中</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系统的总动量守恒</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0">
                <a:tc>
                  <a:txBody>
                    <a:bodyPr/>
                    <a:lstStyle/>
                    <a:p>
                      <a:pPr algn="ctr" hangingPunct="0">
                        <a:lnSpc>
                          <a:spcPct val="150000"/>
                        </a:lnSpc>
                        <a:spcAft>
                          <a:spcPts val="0"/>
                        </a:spcAft>
                        <a:tabLst>
                          <a:tab pos="6301105" algn="l"/>
                        </a:tabLs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动能</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6301105" algn="l"/>
                        </a:tabLs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增加</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tabLst>
                          <a:tab pos="630110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在爆炸过程中</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由于有其他形式的能量</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如化学能</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转化为动能</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所以爆炸后系统的总动能增加</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0">
                <a:tc>
                  <a:txBody>
                    <a:bodyPr/>
                    <a:lstStyle/>
                    <a:p>
                      <a:pPr algn="ctr" hangingPunct="0">
                        <a:lnSpc>
                          <a:spcPct val="150000"/>
                        </a:lnSpc>
                        <a:spcAft>
                          <a:spcPts val="0"/>
                        </a:spcAft>
                        <a:tabLst>
                          <a:tab pos="6301105" algn="l"/>
                        </a:tabLs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位置</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6301105" algn="l"/>
                        </a:tabLs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不变</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tabLst>
                          <a:tab pos="6301105" algn="l"/>
                        </a:tabLs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爆炸的时间极短</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因而作用过程中</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物体产生的位移很小</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一般可忽略不计</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可以认为爆炸后物体仍然从爆炸前的位置以新的动量开始运动</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703232" y="5421124"/>
            <a:ext cx="1224136" cy="600164"/>
          </a:xfrm>
          <a:prstGeom prst="rect">
            <a:avLst/>
          </a:prstGeom>
          <a:solidFill>
            <a:srgbClr val="FFFF00"/>
          </a:solidFill>
        </p:spPr>
        <p:txBody>
          <a:bodyPr wrap="square">
            <a:spAutoFit/>
          </a:bodyPr>
          <a:lstStyle/>
          <a:p>
            <a:endParaRPr lang="zh-CN" altLang="en-US" sz="3300"/>
          </a:p>
        </p:txBody>
      </p:sp>
      <mc:AlternateContent xmlns:mc="http://schemas.openxmlformats.org/markup-compatibility/2006">
        <mc:Choice xmlns:a14="http://schemas.microsoft.com/office/drawing/2010/main" Requires="a14">
          <p:sp>
            <p:nvSpPr>
              <p:cNvPr id="3" name="内容占位符 2"/>
              <p:cNvSpPr>
                <a:spLocks noGrp="1"/>
              </p:cNvSpPr>
              <p:nvPr>
                <p:ph idx="1"/>
              </p:nvPr>
            </p:nvSpPr>
            <p:spPr>
              <a:xfrm>
                <a:off x="360854" y="746120"/>
                <a:ext cx="11485848" cy="5403339"/>
              </a:xfrm>
            </p:spPr>
            <p:txBody>
              <a:bodyPr/>
              <a:lstStyle/>
              <a:p>
                <a:pPr hangingPunct="0">
                  <a:spcAft>
                    <a:spcPts val="0"/>
                  </a:spcAft>
                  <a:tabLst>
                    <a:tab pos="6301105"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爆炸</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模型分析</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endPar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endPar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775" hangingPunct="0">
                  <a:spcAft>
                    <a:spcPts val="0"/>
                  </a:spcAft>
                  <a:tabLst>
                    <a:tab pos="630110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如图所示，质量分别为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i="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i="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的可视为质点的物体</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间夹着质量可忽略的火药</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开始时二者静止，点燃火药</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此时间极短且不会影响各物体的质量和各表面的光滑程度</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，火药爆炸后，则</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组成的系统动量守恒，</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i="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i="1" dirty="0" err="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i="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i="1" dirty="0" err="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得</a:t>
                </a:r>
                <a14:m>
                  <m:oMath xmlns:m="http://schemas.openxmlformats.org/officeDocument/2006/math">
                    <m:d>
                      <m:dPr>
                        <m:begChr m:val="|"/>
                        <m:endChr m:val="|"/>
                        <m:ctrlPr>
                          <a:rPr lang="zh-CN" altLang="zh-CN" b="1" i="1">
                            <a:latin typeface="Cambria Math" panose="02040503050406030204" pitchFamily="18" charset="0"/>
                            <a:ea typeface="Cambria Math" panose="02040503050406030204" pitchFamily="18" charset="0"/>
                          </a:rPr>
                        </m:ctrlPr>
                      </m:dPr>
                      <m:e>
                        <m:f>
                          <m:fPr>
                            <m:ctrlPr>
                              <a:rPr lang="zh-CN" altLang="zh-CN" b="1" i="1">
                                <a:latin typeface="Cambria Math" panose="02040503050406030204" pitchFamily="18" charset="0"/>
                                <a:ea typeface="Cambria Math" panose="02040503050406030204" pitchFamily="18" charset="0"/>
                              </a:rPr>
                            </m:ctrlPr>
                          </m:fPr>
                          <m:num>
                            <m:sSub>
                              <m:sSubPr>
                                <m:ctrlPr>
                                  <a:rPr lang="zh-CN" altLang="zh-CN" b="1" i="1">
                                    <a:latin typeface="Cambria Math" panose="02040503050406030204" pitchFamily="18" charset="0"/>
                                    <a:ea typeface="Cambria Math" panose="02040503050406030204" pitchFamily="18" charset="0"/>
                                  </a:rPr>
                                </m:ctrlPr>
                              </m:sSubPr>
                              <m:e>
                                <m:r>
                                  <m:rPr>
                                    <m:nor/>
                                  </m:rP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𝑨</m:t>
                                </m:r>
                              </m:sub>
                            </m:sSub>
                          </m:num>
                          <m:den>
                            <m:sSub>
                              <m:sSubPr>
                                <m:ctrlPr>
                                  <a:rPr lang="zh-CN" altLang="zh-CN" b="1" i="1">
                                    <a:latin typeface="Cambria Math" panose="02040503050406030204" pitchFamily="18" charset="0"/>
                                    <a:ea typeface="Cambria Math" panose="02040503050406030204" pitchFamily="18" charset="0"/>
                                  </a:rPr>
                                </m:ctrlPr>
                              </m:sSubPr>
                              <m:e>
                                <m:r>
                                  <m:rPr>
                                    <m:nor/>
                                  </m:rP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𝑩</m:t>
                                </m:r>
                              </m:sub>
                            </m:sSub>
                          </m:den>
                        </m:f>
                      </m:e>
                    </m:d>
                  </m:oMath>
                </a14:m>
                <a:r>
                  <a:rPr lang="zh-CN" altLang="zh-CN" b="1" dirty="0">
                    <a:solidFill>
                      <a:srgbClr val="000000"/>
                    </a:solidFill>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latin typeface="Cambria Math" panose="02040503050406030204" pitchFamily="18" charset="0"/>
                            <a:ea typeface="Cambria Math" panose="02040503050406030204" pitchFamily="18" charset="0"/>
                          </a:rPr>
                        </m:ctrlPr>
                      </m:fPr>
                      <m:num>
                        <m:sSub>
                          <m:sSubPr>
                            <m:ctrlPr>
                              <a:rPr lang="zh-CN" altLang="zh-CN" b="1" i="1">
                                <a:latin typeface="Cambria Math" panose="02040503050406030204" pitchFamily="18" charset="0"/>
                                <a:ea typeface="Cambria Math" panose="020405030504060302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𝑩</m:t>
                            </m:r>
                          </m:sub>
                        </m:sSub>
                      </m:num>
                      <m:den>
                        <m:sSub>
                          <m:sSubPr>
                            <m:ctrlPr>
                              <a:rPr lang="zh-CN" altLang="zh-CN" b="1" i="1">
                                <a:latin typeface="Cambria Math" panose="02040503050406030204" pitchFamily="18" charset="0"/>
                                <a:ea typeface="Cambria Math" panose="020405030504060302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𝑨</m:t>
                            </m:r>
                          </m:sub>
                        </m:sSub>
                      </m:den>
                    </m:f>
                  </m:oMath>
                </a14:m>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3" name="内容占位符 2"/>
              <p:cNvSpPr>
                <a:spLocks noRot="1" noChangeAspect="1" noMove="1" noResize="1" noEditPoints="1" noAdjustHandles="1" noChangeArrowheads="1" noChangeShapeType="1" noTextEdit="1"/>
              </p:cNvSpPr>
              <p:nvPr>
                <p:ph idx="1"/>
              </p:nvPr>
            </p:nvSpPr>
            <p:spPr>
              <a:xfrm>
                <a:off x="360854" y="746120"/>
                <a:ext cx="11485848" cy="5403339"/>
              </a:xfrm>
              <a:blipFill rotWithShape="1">
                <a:blip r:embed="rId1"/>
                <a:stretch>
                  <a:fillRect l="-2" t="-12" r="1" b="2"/>
                </a:stretch>
              </a:blipFill>
            </p:spPr>
            <p:txBody>
              <a:bodyPr/>
              <a:lstStyle/>
              <a:p>
                <a:r>
                  <a:rPr lang="zh-CN" altLang="en-US">
                    <a:noFill/>
                  </a:rPr>
                  <a:t> </a:t>
                </a:r>
              </a:p>
            </p:txBody>
          </p:sp>
        </mc:Fallback>
      </mc:AlternateContent>
      <p:pic>
        <p:nvPicPr>
          <p:cNvPr id="4" name="wld520.jpg" descr="id:2147491162;FounderCES"/>
          <p:cNvPicPr/>
          <p:nvPr/>
        </p:nvPicPr>
        <p:blipFill>
          <a:blip r:embed="rId2"/>
          <a:stretch>
            <a:fillRect/>
          </a:stretch>
        </p:blipFill>
        <p:spPr>
          <a:xfrm>
            <a:off x="4367014" y="1150127"/>
            <a:ext cx="2854960" cy="2292985"/>
          </a:xfrm>
          <a:prstGeom prst="rect">
            <a:avLst/>
          </a:prstGeo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2278782" y="4773052"/>
            <a:ext cx="1080120" cy="600164"/>
          </a:xfrm>
          <a:prstGeom prst="rect">
            <a:avLst/>
          </a:prstGeom>
          <a:solidFill>
            <a:srgbClr val="FFFF00"/>
          </a:solidFill>
        </p:spPr>
        <p:txBody>
          <a:bodyPr wrap="square">
            <a:spAutoFit/>
          </a:bodyPr>
          <a:lstStyle/>
          <a:p>
            <a:endParaRPr lang="zh-CN" altLang="en-US" sz="3300"/>
          </a:p>
        </p:txBody>
      </p:sp>
      <mc:AlternateContent xmlns:mc="http://schemas.openxmlformats.org/markup-compatibility/2006">
        <mc:Choice xmlns:a14="http://schemas.microsoft.com/office/drawing/2010/main" Requires="a14">
          <p:sp>
            <p:nvSpPr>
              <p:cNvPr id="3" name="内容占位符 2"/>
              <p:cNvSpPr>
                <a:spLocks noGrp="1"/>
              </p:cNvSpPr>
              <p:nvPr>
                <p:ph idx="1"/>
              </p:nvPr>
            </p:nvSpPr>
            <p:spPr>
              <a:xfrm>
                <a:off x="360854" y="746120"/>
                <a:ext cx="11485848" cy="4757456"/>
              </a:xfrm>
            </p:spPr>
            <p:txBody>
              <a:bodyPr/>
              <a:lstStyle/>
              <a:p>
                <a:pPr hangingPunct="0">
                  <a:spcAft>
                    <a:spcPts val="0"/>
                  </a:spcAft>
                  <a:tabLst>
                    <a:tab pos="630110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式表明在爆炸过程中相互作用的两个物体间获得的速度大小与它们的质量成反比</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组成的系统能量守恒：</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zh-CN"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化学能</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𝑨</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𝑩</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oMath>
                </a14:m>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式也可以写为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根据动量与动能的关系</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𝟐𝐦</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𝐄</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𝐤</m:t>
                            </m:r>
                          </m:sub>
                        </m:sSub>
                      </m:e>
                    </m:rad>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，得</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14:m>
                  <m:oMath xmlns:m="http://schemas.openxmlformats.org/officeDocument/2006/math">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𝑨</m:t>
                            </m:r>
                          </m:sub>
                        </m:sSub>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𝑬</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𝐤</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𝑨</m:t>
                            </m:r>
                          </m:sub>
                        </m:sSub>
                      </m:e>
                    </m:rad>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𝑩</m:t>
                            </m:r>
                          </m:sub>
                        </m:sSub>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𝑬</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𝐤</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𝑩</m:t>
                            </m:r>
                          </m:sub>
                        </m:sSub>
                      </m:e>
                    </m:rad>
                  </m:oMath>
                </a14:m>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进一步化简得</a:t>
                </a:r>
                <a14:m>
                  <m:oMath xmlns:m="http://schemas.openxmlformats.org/officeDocument/2006/math">
                    <m:f>
                      <m:fPr>
                        <m:ctrlPr>
                          <a:rPr lang="zh-CN" altLang="zh-CN" b="1" i="1">
                            <a:latin typeface="Cambria Math" panose="02040503050406030204" pitchFamily="18" charset="0"/>
                            <a:ea typeface="Cambria Math" panose="02040503050406030204" pitchFamily="18" charset="0"/>
                          </a:rPr>
                        </m:ctrlPr>
                      </m:fPr>
                      <m:num>
                        <m:sSub>
                          <m:sSubPr>
                            <m:ctrlPr>
                              <a:rPr lang="zh-CN" altLang="zh-CN" b="1" i="1">
                                <a:latin typeface="Cambria Math" panose="02040503050406030204" pitchFamily="18" charset="0"/>
                                <a:ea typeface="Cambria Math" panose="020405030504060302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𝑬</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𝐤</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𝑨</m:t>
                            </m:r>
                          </m:sub>
                        </m:sSub>
                      </m:num>
                      <m:den>
                        <m:sSub>
                          <m:sSubPr>
                            <m:ctrlPr>
                              <a:rPr lang="zh-CN" altLang="zh-CN" b="1" i="1">
                                <a:latin typeface="Cambria Math" panose="02040503050406030204" pitchFamily="18" charset="0"/>
                                <a:ea typeface="Cambria Math" panose="020405030504060302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𝑬</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𝐤</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𝑩</m:t>
                            </m:r>
                          </m:sub>
                        </m:sSub>
                      </m:den>
                    </m:f>
                  </m:oMath>
                </a14:m>
                <a:r>
                  <a:rPr lang="zh-CN" altLang="zh-CN" b="1">
                    <a:solidFill>
                      <a:srgbClr val="000000"/>
                    </a:solidFill>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latin typeface="Cambria Math" panose="02040503050406030204" pitchFamily="18" charset="0"/>
                            <a:ea typeface="Cambria Math" panose="02040503050406030204" pitchFamily="18" charset="0"/>
                          </a:rPr>
                        </m:ctrlPr>
                      </m:fPr>
                      <m:num>
                        <m:sSub>
                          <m:sSubPr>
                            <m:ctrlPr>
                              <a:rPr lang="zh-CN" altLang="zh-CN" b="1" i="1">
                                <a:latin typeface="Cambria Math" panose="02040503050406030204" pitchFamily="18" charset="0"/>
                                <a:ea typeface="Cambria Math" panose="020405030504060302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𝑩</m:t>
                            </m:r>
                          </m:sub>
                        </m:sSub>
                      </m:num>
                      <m:den>
                        <m:sSub>
                          <m:sSubPr>
                            <m:ctrlPr>
                              <a:rPr lang="zh-CN" altLang="zh-CN" b="1" i="1">
                                <a:latin typeface="Cambria Math" panose="02040503050406030204" pitchFamily="18" charset="0"/>
                                <a:ea typeface="Cambria Math" panose="020405030504060302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𝑨</m:t>
                            </m:r>
                          </m:sub>
                        </m:sSub>
                      </m:den>
                    </m:f>
                  </m:oMath>
                </a14:m>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…⑤</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3" name="内容占位符 2"/>
              <p:cNvSpPr>
                <a:spLocks noRot="1" noChangeAspect="1" noMove="1" noResize="1" noEditPoints="1" noAdjustHandles="1" noChangeArrowheads="1" noChangeShapeType="1" noTextEdit="1"/>
              </p:cNvSpPr>
              <p:nvPr>
                <p:ph idx="1"/>
              </p:nvPr>
            </p:nvSpPr>
            <p:spPr>
              <a:xfrm>
                <a:off x="360854" y="746120"/>
                <a:ext cx="11485848" cy="4757456"/>
              </a:xfrm>
              <a:blipFill rotWithShape="1">
                <a:blip r:embed="rId1"/>
                <a:stretch>
                  <a:fillRect l="-2" t="-13" r="1" b="1"/>
                </a:stretch>
              </a:blipFill>
            </p:spPr>
            <p:txBody>
              <a:bodyPr/>
              <a:lstStyle/>
              <a:p>
                <a:r>
                  <a:rPr lang="zh-CN" altLang="en-US">
                    <a:noFill/>
                  </a:rPr>
                  <a:t> </a:t>
                </a:r>
              </a:p>
            </p:txBody>
          </p:sp>
        </mc:Fallback>
      </mc:AlternateContent>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5977068" y="4555250"/>
            <a:ext cx="2520280" cy="600164"/>
          </a:xfrm>
          <a:prstGeom prst="rect">
            <a:avLst/>
          </a:prstGeom>
          <a:solidFill>
            <a:srgbClr val="FFFF00"/>
          </a:solidFill>
        </p:spPr>
        <p:txBody>
          <a:bodyPr wrap="square">
            <a:spAutoFit/>
          </a:bodyPr>
          <a:lstStyle/>
          <a:p>
            <a:endParaRPr lang="zh-CN" altLang="en-US" sz="3300"/>
          </a:p>
        </p:txBody>
      </p:sp>
      <p:sp>
        <p:nvSpPr>
          <p:cNvPr id="4" name="矩形 3"/>
          <p:cNvSpPr/>
          <p:nvPr/>
        </p:nvSpPr>
        <p:spPr>
          <a:xfrm>
            <a:off x="2350790" y="1548166"/>
            <a:ext cx="5184576" cy="600164"/>
          </a:xfrm>
          <a:prstGeom prst="rect">
            <a:avLst/>
          </a:prstGeom>
          <a:solidFill>
            <a:srgbClr val="FFFF00"/>
          </a:solidFill>
        </p:spPr>
        <p:txBody>
          <a:bodyPr wrap="square">
            <a:spAutoFit/>
          </a:bodyPr>
          <a:lstStyle/>
          <a:p>
            <a:endParaRPr lang="zh-CN" altLang="en-US" sz="3300"/>
          </a:p>
        </p:txBody>
      </p:sp>
      <mc:AlternateContent xmlns:mc="http://schemas.openxmlformats.org/markup-compatibility/2006">
        <mc:Choice xmlns:a14="http://schemas.microsoft.com/office/drawing/2010/main" Requires="a14">
          <p:sp>
            <p:nvSpPr>
              <p:cNvPr id="3" name="内容占位符 2"/>
              <p:cNvSpPr>
                <a:spLocks noGrp="1"/>
              </p:cNvSpPr>
              <p:nvPr>
                <p:ph idx="1"/>
              </p:nvPr>
            </p:nvSpPr>
            <p:spPr>
              <a:xfrm>
                <a:off x="442006" y="793582"/>
                <a:ext cx="11485848" cy="4512261"/>
              </a:xfrm>
            </p:spPr>
            <p:txBody>
              <a:bodyPr/>
              <a:lstStyle/>
              <a:p>
                <a:pPr hangingPunct="0">
                  <a:spcAft>
                    <a:spcPts val="0"/>
                  </a:spcAft>
                  <a:tabLst>
                    <a:tab pos="6301105" algn="l"/>
                  </a:tabLs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⑤</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式表明在爆炸过程中相互作用的两个物体间获得的动能与它们的质量成反比</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③⑤</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联立可得</a:t>
                </a:r>
                <a:r>
                  <a:rPr lang="en-US" altLang="zh-CN" b="1" i="1">
                    <a:solidFill>
                      <a:srgbClr val="000000"/>
                    </a:solidFill>
                    <a:latin typeface="Times New Roman" panose="02020603050405020304" pitchFamily="18" charset="0"/>
                    <a:ea typeface="宋体" panose="02010600030101010101" pitchFamily="2" charset="-122"/>
                  </a:rPr>
                  <a:t>E</a:t>
                </a:r>
                <a:r>
                  <a:rPr lang="en-US" altLang="zh-CN" b="1" baseline="-25000">
                    <a:solidFill>
                      <a:srgbClr val="000000"/>
                    </a:solidFill>
                    <a:latin typeface="Times New Roman" panose="02020603050405020304" pitchFamily="18" charset="0"/>
                    <a:ea typeface="宋体" panose="02010600030101010101" pitchFamily="2" charset="-122"/>
                  </a:rPr>
                  <a:t>k</a:t>
                </a:r>
                <a:r>
                  <a:rPr lang="en-US" altLang="zh-CN" b="1" i="1" baseline="-25000">
                    <a:solidFill>
                      <a:srgbClr val="000000"/>
                    </a:solidFill>
                    <a:latin typeface="Times New Roman" panose="02020603050405020304" pitchFamily="18" charset="0"/>
                    <a:ea typeface="宋体" panose="02010600030101010101" pitchFamily="2" charset="-122"/>
                  </a:rPr>
                  <a:t>A</a:t>
                </a:r>
                <a:r>
                  <a:rPr lang="zh-CN" altLang="zh-CN" b="1">
                    <a:solidFill>
                      <a:srgbClr val="000000"/>
                    </a:solidFill>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latin typeface="Cambria Math" panose="02040503050406030204" pitchFamily="18" charset="0"/>
                            <a:ea typeface="Cambria Math" panose="02040503050406030204" pitchFamily="18" charset="0"/>
                          </a:rPr>
                        </m:ctrlPr>
                      </m:fPr>
                      <m:num>
                        <m:sSub>
                          <m:sSubPr>
                            <m:ctrlPr>
                              <a:rPr lang="zh-CN" altLang="zh-CN" b="1" i="1">
                                <a:latin typeface="Cambria Math" panose="02040503050406030204" pitchFamily="18" charset="0"/>
                                <a:ea typeface="Cambria Math" panose="020405030504060302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𝑩</m:t>
                            </m:r>
                          </m:sub>
                        </m:sSub>
                      </m:num>
                      <m:den>
                        <m:sSub>
                          <m:sSubPr>
                            <m:ctrlPr>
                              <a:rPr lang="zh-CN" altLang="zh-CN" b="1" i="1">
                                <a:latin typeface="Cambria Math" panose="02040503050406030204" pitchFamily="18" charset="0"/>
                                <a:ea typeface="Cambria Math" panose="020405030504060302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𝑨</m:t>
                            </m:r>
                          </m:sub>
                        </m:sSub>
                        <m:r>
                          <a:rPr lang="en-US" altLang="zh-CN" b="1" i="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b="1" i="1">
                                <a:latin typeface="Cambria Math" panose="02040503050406030204" pitchFamily="18" charset="0"/>
                                <a:ea typeface="Cambria Math" panose="020405030504060302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𝑩</m:t>
                            </m:r>
                          </m:sub>
                        </m:sSub>
                      </m:den>
                    </m:f>
                  </m:oMath>
                </a14:m>
                <a:r>
                  <a:rPr lang="en-US" altLang="zh-CN" b="1" i="1">
                    <a:solidFill>
                      <a:srgbClr val="000000"/>
                    </a:solidFill>
                    <a:latin typeface="Times New Roman" panose="02020603050405020304" pitchFamily="18" charset="0"/>
                    <a:ea typeface="宋体" panose="02010600030101010101" pitchFamily="2" charset="-122"/>
                  </a:rPr>
                  <a:t>E</a:t>
                </a:r>
                <a:r>
                  <a:rPr lang="zh-CN"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化学能</a:t>
                </a:r>
                <a:r>
                  <a:rPr lang="zh-CN" altLang="zh-CN" b="1">
                    <a:solidFill>
                      <a:srgbClr val="000000"/>
                    </a:solidFill>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rPr>
                  <a:t>E</a:t>
                </a:r>
                <a:r>
                  <a:rPr lang="en-US" altLang="zh-CN" b="1" baseline="-25000">
                    <a:solidFill>
                      <a:srgbClr val="000000"/>
                    </a:solidFill>
                    <a:latin typeface="Times New Roman" panose="02020603050405020304" pitchFamily="18" charset="0"/>
                    <a:ea typeface="宋体" panose="02010600030101010101" pitchFamily="2" charset="-122"/>
                  </a:rPr>
                  <a:t>k</a:t>
                </a:r>
                <a:r>
                  <a:rPr lang="en-US" altLang="zh-CN" b="1" i="1" baseline="-25000">
                    <a:solidFill>
                      <a:srgbClr val="000000"/>
                    </a:solidFill>
                    <a:latin typeface="Times New Roman" panose="02020603050405020304" pitchFamily="18" charset="0"/>
                    <a:ea typeface="宋体" panose="02010600030101010101" pitchFamily="2" charset="-122"/>
                  </a:rPr>
                  <a:t>B</a:t>
                </a:r>
                <a:r>
                  <a:rPr lang="zh-CN" altLang="zh-CN" b="1">
                    <a:solidFill>
                      <a:srgbClr val="000000"/>
                    </a:solidFill>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latin typeface="Cambria Math" panose="02040503050406030204" pitchFamily="18" charset="0"/>
                            <a:ea typeface="Cambria Math" panose="02040503050406030204" pitchFamily="18" charset="0"/>
                          </a:rPr>
                        </m:ctrlPr>
                      </m:fPr>
                      <m:num>
                        <m:sSub>
                          <m:sSubPr>
                            <m:ctrlPr>
                              <a:rPr lang="zh-CN" altLang="zh-CN" b="1" i="1">
                                <a:latin typeface="Cambria Math" panose="02040503050406030204" pitchFamily="18" charset="0"/>
                                <a:ea typeface="Cambria Math" panose="020405030504060302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𝑨</m:t>
                            </m:r>
                          </m:sub>
                        </m:sSub>
                      </m:num>
                      <m:den>
                        <m:sSub>
                          <m:sSubPr>
                            <m:ctrlPr>
                              <a:rPr lang="zh-CN" altLang="zh-CN" b="1" i="1">
                                <a:latin typeface="Cambria Math" panose="02040503050406030204" pitchFamily="18" charset="0"/>
                                <a:ea typeface="Cambria Math" panose="020405030504060302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𝑨</m:t>
                            </m:r>
                          </m:sub>
                        </m:sSub>
                        <m:r>
                          <a:rPr lang="en-US" altLang="zh-CN" b="1" i="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b="1" i="1">
                                <a:latin typeface="Cambria Math" panose="02040503050406030204" pitchFamily="18" charset="0"/>
                                <a:ea typeface="Cambria Math" panose="020405030504060302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𝑩</m:t>
                            </m:r>
                          </m:sub>
                        </m:sSub>
                      </m:den>
                    </m:f>
                  </m:oMath>
                </a14:m>
                <a:r>
                  <a:rPr lang="en-US" altLang="zh-CN" b="1" i="1">
                    <a:solidFill>
                      <a:srgbClr val="000000"/>
                    </a:solidFill>
                    <a:latin typeface="Times New Roman" panose="02020603050405020304" pitchFamily="18" charset="0"/>
                    <a:ea typeface="宋体" panose="02010600030101010101" pitchFamily="2" charset="-122"/>
                  </a:rPr>
                  <a:t>E</a:t>
                </a:r>
                <a:r>
                  <a:rPr lang="zh-CN"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化学能</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若原来</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组成的系统以初速度</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在运动，运动过程中发生了爆炸现象</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组成的系统动量守恒：</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组成的系统能量守恒：</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zh-CN"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化学能</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𝑨</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𝑩</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latin typeface="Cambria Math" panose="02040503050406030204" pitchFamily="18" charset="0"/>
                            <a:ea typeface="Cambria Math" panose="020405030504060302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a:solidFill>
                      <a:srgbClr val="000000"/>
                    </a:solidFill>
                    <a:latin typeface="Times New Roman" panose="02020603050405020304" pitchFamily="18" charset="0"/>
                    <a:ea typeface="Times New Roman" panose="02020603050405020304" pitchFamily="18" charset="0"/>
                  </a:rPr>
                  <a:t>·</a:t>
                </a:r>
                <a14:m>
                  <m:oMath xmlns:m="http://schemas.openxmlformats.org/officeDocument/2006/math">
                    <m:f>
                      <m:fPr>
                        <m:ctrlPr>
                          <a:rPr lang="zh-CN" altLang="zh-CN" b="1" i="1">
                            <a:latin typeface="Cambria Math" panose="02040503050406030204" pitchFamily="18" charset="0"/>
                            <a:ea typeface="Cambria Math" panose="02040503050406030204" pitchFamily="18" charset="0"/>
                          </a:rPr>
                        </m:ctrlPr>
                      </m:fPr>
                      <m:num>
                        <m:sSub>
                          <m:sSubPr>
                            <m:ctrlPr>
                              <a:rPr lang="zh-CN" altLang="zh-CN" b="1" i="1">
                                <a:latin typeface="Cambria Math" panose="02040503050406030204" pitchFamily="18" charset="0"/>
                                <a:ea typeface="Cambria Math" panose="020405030504060302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𝑨</m:t>
                            </m:r>
                          </m:sub>
                        </m:sSub>
                        <m:sSub>
                          <m:sSubPr>
                            <m:ctrlPr>
                              <a:rPr lang="zh-CN" altLang="zh-CN" b="1" i="1">
                                <a:latin typeface="Cambria Math" panose="02040503050406030204" pitchFamily="18" charset="0"/>
                                <a:ea typeface="Cambria Math" panose="020405030504060302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𝑩</m:t>
                            </m:r>
                          </m:sub>
                        </m:sSub>
                      </m:num>
                      <m:den>
                        <m:sSub>
                          <m:sSubPr>
                            <m:ctrlPr>
                              <a:rPr lang="zh-CN" altLang="zh-CN" b="1" i="1">
                                <a:latin typeface="Cambria Math" panose="02040503050406030204" pitchFamily="18" charset="0"/>
                                <a:ea typeface="Cambria Math" panose="020405030504060302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𝑨</m:t>
                            </m:r>
                          </m:sub>
                        </m:sSub>
                        <m:r>
                          <a:rPr lang="en-US" altLang="zh-CN" b="1" i="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b="1" i="1">
                                <a:latin typeface="Cambria Math" panose="02040503050406030204" pitchFamily="18" charset="0"/>
                                <a:ea typeface="Cambria Math" panose="020405030504060302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𝑩</m:t>
                            </m:r>
                          </m:sub>
                        </m:sSub>
                      </m:den>
                    </m:f>
                  </m:oMath>
                </a14:m>
                <a:r>
                  <a:rPr lang="en-US" altLang="zh-CN" b="1">
                    <a:solidFill>
                      <a:srgbClr val="000000"/>
                    </a:solidFill>
                    <a:latin typeface="宋体" panose="02010600030101010101" pitchFamily="2" charset="-122"/>
                    <a:cs typeface="Times New Roman" panose="02020603050405020304" pitchFamily="18" charset="0"/>
                  </a:rPr>
                  <a:t>(</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baseline="-25000">
                    <a:solidFill>
                      <a:srgbClr val="000000"/>
                    </a:solidFill>
                    <a:latin typeface="Times New Roman" panose="02020603050405020304" pitchFamily="18" charset="0"/>
                    <a:ea typeface="宋体" panose="02010600030101010101" pitchFamily="2" charset="-122"/>
                  </a:rPr>
                  <a:t>A</a:t>
                </a:r>
                <a:r>
                  <a:rPr lang="zh-CN" altLang="zh-CN" b="1">
                    <a:solidFill>
                      <a:srgbClr val="000000"/>
                    </a:solidFill>
                    <a:ea typeface="宋体" panose="02010600030101010101" pitchFamily="2" charset="-122"/>
                    <a:cs typeface="Times New Roman" panose="02020603050405020304" pitchFamily="18" charset="0"/>
                  </a:rPr>
                  <a:t>－</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baseline="-25000">
                    <a:solidFill>
                      <a:srgbClr val="000000"/>
                    </a:solidFill>
                    <a:latin typeface="Times New Roman" panose="02020603050405020304" pitchFamily="18" charset="0"/>
                    <a:ea typeface="宋体" panose="02010600030101010101" pitchFamily="2" charset="-122"/>
                  </a:rPr>
                  <a:t>B</a:t>
                </a:r>
                <a:r>
                  <a:rPr lang="en-US" altLang="zh-CN" b="1">
                    <a:solidFill>
                      <a:srgbClr val="000000"/>
                    </a:solidFill>
                    <a:latin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rPr>
                  <a:t>2</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3" name="内容占位符 2"/>
              <p:cNvSpPr>
                <a:spLocks noRot="1" noChangeAspect="1" noMove="1" noResize="1" noEditPoints="1" noAdjustHandles="1" noChangeArrowheads="1" noChangeShapeType="1" noTextEdit="1"/>
              </p:cNvSpPr>
              <p:nvPr>
                <p:ph idx="1"/>
              </p:nvPr>
            </p:nvSpPr>
            <p:spPr>
              <a:xfrm>
                <a:off x="442006" y="793582"/>
                <a:ext cx="11485848" cy="4512261"/>
              </a:xfrm>
              <a:blipFill rotWithShape="1">
                <a:blip r:embed="rId1"/>
                <a:stretch>
                  <a:fillRect t="-10" b="-75"/>
                </a:stretch>
              </a:blipFill>
            </p:spPr>
            <p:txBody>
              <a:bodyPr/>
              <a:lstStyle/>
              <a:p>
                <a:r>
                  <a:rPr lang="zh-CN" altLang="en-US">
                    <a:noFill/>
                  </a:rPr>
                  <a:t> </a:t>
                </a:r>
              </a:p>
            </p:txBody>
          </p:sp>
        </mc:Fallback>
      </mc:AlternateContent>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64704"/>
            <a:ext cx="11485848" cy="5586145"/>
          </a:xfrm>
          <a:solidFill>
            <a:srgbClr val="E3F2E7"/>
          </a:solidFill>
        </p:spPr>
        <p:txBody>
          <a:bodyPr/>
          <a:lstStyle/>
          <a:p>
            <a:pPr hangingPunct="0">
              <a:spcAft>
                <a:spcPts val="0"/>
              </a:spcAft>
              <a:tabLst>
                <a:tab pos="6301105" algn="l"/>
              </a:tabLst>
            </a:pPr>
            <a:r>
              <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碰撞</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与爆炸的异同</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点</a:t>
            </a:r>
            <a:endPar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a:p>
            <a:pPr hangingPunct="0">
              <a:spcAft>
                <a:spcPts val="0"/>
              </a:spcAft>
              <a:tabLst>
                <a:tab pos="6301105" algn="l"/>
              </a:tabLst>
            </a:pPr>
            <a:endPar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a:p>
            <a:pPr hangingPunct="0">
              <a:spcAft>
                <a:spcPts val="0"/>
              </a:spcAft>
              <a:tabLst>
                <a:tab pos="6301105" algn="l"/>
              </a:tabLst>
            </a:pPr>
            <a:endParaRPr lang="en-US" altLang="zh-CN" sz="1200" b="1">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a:p>
            <a:pPr hangingPunct="0">
              <a:spcAft>
                <a:spcPts val="0"/>
              </a:spcAft>
              <a:tabLst>
                <a:tab pos="6301105" algn="l"/>
              </a:tabLst>
            </a:pPr>
            <a:endParaRPr lang="en-US" altLang="zh-CN" sz="1200"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a:p>
            <a:pPr hangingPunct="0">
              <a:spcAft>
                <a:spcPts val="0"/>
              </a:spcAft>
              <a:tabLst>
                <a:tab pos="6301105" algn="l"/>
              </a:tabLst>
            </a:pPr>
            <a:endParaRPr lang="en-US" altLang="zh-CN" sz="1200" b="1">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a:p>
            <a:pPr hangingPunct="0">
              <a:spcAft>
                <a:spcPts val="0"/>
              </a:spcAft>
              <a:tabLst>
                <a:tab pos="6301105" algn="l"/>
              </a:tabLst>
            </a:pPr>
            <a:endParaRPr lang="en-US" altLang="zh-CN" sz="1200"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a:p>
            <a:pPr hangingPunct="0">
              <a:spcAft>
                <a:spcPts val="0"/>
              </a:spcAft>
              <a:tabLst>
                <a:tab pos="6301105" algn="l"/>
              </a:tabLst>
            </a:pPr>
            <a:endParaRPr lang="en-US" altLang="zh-CN" sz="1200" b="1">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a:p>
            <a:pPr hangingPunct="0">
              <a:spcAft>
                <a:spcPts val="0"/>
              </a:spcAft>
              <a:tabLst>
                <a:tab pos="6301105" algn="l"/>
              </a:tabLst>
            </a:pPr>
            <a:endParaRPr lang="en-US" altLang="zh-CN" sz="1200"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a:p>
            <a:pPr hangingPunct="0">
              <a:spcAft>
                <a:spcPts val="0"/>
              </a:spcAft>
              <a:tabLst>
                <a:tab pos="6301105" algn="l"/>
              </a:tabLst>
            </a:pPr>
            <a:endParaRPr lang="en-US" altLang="zh-CN" sz="1200" b="1">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a:p>
            <a:pPr hangingPunct="0">
              <a:spcAft>
                <a:spcPts val="0"/>
              </a:spcAft>
              <a:tabLst>
                <a:tab pos="6301105" algn="l"/>
              </a:tabLst>
            </a:pPr>
            <a:endParaRPr lang="en-US" altLang="zh-CN" sz="1200"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a:p>
            <a:pPr hangingPunct="0">
              <a:spcAft>
                <a:spcPts val="0"/>
              </a:spcAft>
              <a:tabLst>
                <a:tab pos="6301105" algn="l"/>
              </a:tabLst>
            </a:pPr>
            <a:endParaRPr lang="en-US" altLang="zh-CN" sz="1200" b="1">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a:p>
            <a:pPr hangingPunct="0">
              <a:spcAft>
                <a:spcPts val="0"/>
              </a:spcAft>
              <a:tabLst>
                <a:tab pos="6301105" algn="l"/>
              </a:tabLst>
            </a:pPr>
            <a:endParaRPr lang="en-US" altLang="zh-CN" sz="1200"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a:p>
            <a:pPr hangingPunct="0">
              <a:spcAft>
                <a:spcPts val="0"/>
              </a:spcAft>
              <a:tabLst>
                <a:tab pos="6301105" algn="l"/>
              </a:tabLst>
            </a:pPr>
            <a:endParaRPr lang="en-US" altLang="zh-CN" sz="1200" b="1">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a:p>
            <a:pPr hangingPunct="0">
              <a:spcAft>
                <a:spcPts val="0"/>
              </a:spcAft>
              <a:tabLst>
                <a:tab pos="6301105" algn="l"/>
              </a:tabLst>
            </a:pPr>
            <a:endParaRPr lang="en-US" altLang="zh-CN" sz="1200"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a:p>
            <a:pPr hangingPunct="0">
              <a:spcAft>
                <a:spcPts val="0"/>
              </a:spcAft>
              <a:tabLst>
                <a:tab pos="6301105" algn="l"/>
              </a:tabLst>
            </a:pPr>
            <a:endParaRPr lang="en-US" altLang="zh-CN" sz="1200" b="1">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a:p>
            <a:pPr hangingPunct="0">
              <a:spcAft>
                <a:spcPts val="0"/>
              </a:spcAft>
              <a:tabLst>
                <a:tab pos="6301105" algn="l"/>
              </a:tabLst>
            </a:pPr>
            <a:endParaRPr lang="en-US" altLang="zh-CN" sz="1200"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a:p>
            <a:pPr hangingPunct="0">
              <a:spcAft>
                <a:spcPts val="0"/>
              </a:spcAft>
              <a:tabLst>
                <a:tab pos="6301105" algn="l"/>
              </a:tabLst>
            </a:pP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2066925" hangingPunct="0">
              <a:spcAft>
                <a:spcPts val="0"/>
              </a:spcAft>
            </a:pPr>
            <a:endParaRPr lang="zh-CN" altLang="zh-CN" sz="1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拓展.eps" descr="id:2147491169;FounderCES"/>
          <p:cNvPicPr/>
          <p:nvPr/>
        </p:nvPicPr>
        <p:blipFill>
          <a:blip r:embed="rId1"/>
          <a:stretch>
            <a:fillRect/>
          </a:stretch>
        </p:blipFill>
        <p:spPr>
          <a:xfrm>
            <a:off x="478582" y="908720"/>
            <a:ext cx="1191895" cy="332740"/>
          </a:xfrm>
          <a:prstGeom prst="rect">
            <a:avLst/>
          </a:prstGeom>
        </p:spPr>
      </p:pic>
      <p:graphicFrame>
        <p:nvGraphicFramePr>
          <p:cNvPr id="3" name="表格 2"/>
          <p:cNvGraphicFramePr>
            <a:graphicFrameLocks noGrp="1"/>
          </p:cNvGraphicFramePr>
          <p:nvPr/>
        </p:nvGraphicFramePr>
        <p:xfrm>
          <a:off x="369480" y="1412776"/>
          <a:ext cx="11422983" cy="4754880"/>
        </p:xfrm>
        <a:graphic>
          <a:graphicData uri="http://schemas.openxmlformats.org/drawingml/2006/table">
            <a:tbl>
              <a:tblPr firstRow="1" firstCol="1" bandRow="1"/>
              <a:tblGrid>
                <a:gridCol w="410940"/>
                <a:gridCol w="1312694"/>
                <a:gridCol w="5738910"/>
                <a:gridCol w="3960439"/>
              </a:tblGrid>
              <a:tr h="385422">
                <a:tc gridSpan="2">
                  <a:txBody>
                    <a:bodyPr/>
                    <a:lstStyle/>
                    <a:p>
                      <a:pPr algn="ctr" hangingPunct="0">
                        <a:lnSpc>
                          <a:spcPct val="130000"/>
                        </a:lnSpc>
                        <a:spcAft>
                          <a:spcPts val="0"/>
                        </a:spcAft>
                        <a:tabLst>
                          <a:tab pos="6301105" algn="l"/>
                        </a:tabLs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hMerge="1">
                  <a:tcPr/>
                </a:tc>
                <a:tc>
                  <a:txBody>
                    <a:bodyPr/>
                    <a:lstStyle/>
                    <a:p>
                      <a:pPr algn="ctr" hangingPunct="0">
                        <a:lnSpc>
                          <a:spcPct val="130000"/>
                        </a:lnSpc>
                        <a:spcAft>
                          <a:spcPts val="0"/>
                        </a:spcAft>
                        <a:tabLst>
                          <a:tab pos="630110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碰撞</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30000"/>
                        </a:lnSpc>
                        <a:spcAft>
                          <a:spcPts val="0"/>
                        </a:spcAft>
                        <a:tabLst>
                          <a:tab pos="630110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爆炸</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830930">
                <a:tc gridSpan="2">
                  <a:txBody>
                    <a:bodyPr/>
                    <a:lstStyle/>
                    <a:p>
                      <a:pPr algn="ctr" hangingPunct="0">
                        <a:lnSpc>
                          <a:spcPct val="130000"/>
                        </a:lnSpc>
                        <a:spcAft>
                          <a:spcPts val="0"/>
                        </a:spcAft>
                        <a:tabLst>
                          <a:tab pos="630110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不同点</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hMerge="1">
                  <a:tcPr/>
                </a:tc>
                <a:tc>
                  <a:txBody>
                    <a:bodyPr/>
                    <a:lstStyle/>
                    <a:p>
                      <a:pPr algn="l" hangingPunct="0">
                        <a:lnSpc>
                          <a:spcPct val="130000"/>
                        </a:lnSpc>
                        <a:spcAft>
                          <a:spcPts val="0"/>
                        </a:spcAft>
                        <a:tabLst>
                          <a:tab pos="630110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碰撞过程中没有其他形式的能转化为机械能</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系统的动能不会增加</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5836" marR="4583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l" hangingPunct="0">
                        <a:lnSpc>
                          <a:spcPct val="130000"/>
                        </a:lnSpc>
                        <a:spcAft>
                          <a:spcPts val="0"/>
                        </a:spcAft>
                        <a:tabLst>
                          <a:tab pos="630110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爆炸过程中往往有化学能转化为动能</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系统的动能增加</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5836" marR="4583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385422">
                <a:tc rowSpan="4">
                  <a:txBody>
                    <a:bodyPr/>
                    <a:lstStyle/>
                    <a:p>
                      <a:pPr algn="ctr" hangingPunct="0">
                        <a:lnSpc>
                          <a:spcPct val="130000"/>
                        </a:lnSpc>
                        <a:spcAft>
                          <a:spcPts val="0"/>
                        </a:spcAft>
                        <a:tabLst>
                          <a:tab pos="630110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相</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30000"/>
                        </a:lnSpc>
                        <a:spcAft>
                          <a:spcPts val="0"/>
                        </a:spcAft>
                        <a:tabLst>
                          <a:tab pos="630110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同</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30000"/>
                        </a:lnSpc>
                        <a:spcAft>
                          <a:spcPts val="0"/>
                        </a:spcAft>
                        <a:tabLst>
                          <a:tab pos="630110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点</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30000"/>
                        </a:lnSpc>
                        <a:spcAft>
                          <a:spcPts val="0"/>
                        </a:spcAft>
                        <a:tabLst>
                          <a:tab pos="630110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时间特点</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gridSpan="2">
                  <a:txBody>
                    <a:bodyPr/>
                    <a:lstStyle/>
                    <a:p>
                      <a:pPr algn="l" hangingPunct="0">
                        <a:lnSpc>
                          <a:spcPct val="130000"/>
                        </a:lnSpc>
                        <a:spcAft>
                          <a:spcPts val="0"/>
                        </a:spcAft>
                        <a:tabLst>
                          <a:tab pos="630110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相互作用时间很短</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5836" marR="4583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hMerge="1">
                  <a:tcPr/>
                </a:tc>
              </a:tr>
              <a:tr h="770845">
                <a:tc vMerge="1">
                  <a:tcPr/>
                </a:tc>
                <a:tc>
                  <a:txBody>
                    <a:bodyPr/>
                    <a:lstStyle/>
                    <a:p>
                      <a:pPr algn="ctr" hangingPunct="0">
                        <a:lnSpc>
                          <a:spcPct val="130000"/>
                        </a:lnSpc>
                        <a:spcAft>
                          <a:spcPts val="0"/>
                        </a:spcAft>
                        <a:tabLst>
                          <a:tab pos="630110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相互作用</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30000"/>
                        </a:lnSpc>
                        <a:spcAft>
                          <a:spcPts val="0"/>
                        </a:spcAft>
                        <a:tabLst>
                          <a:tab pos="630110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力的特点</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gridSpan="2">
                  <a:txBody>
                    <a:bodyPr/>
                    <a:lstStyle/>
                    <a:p>
                      <a:pPr algn="l" hangingPunct="0">
                        <a:lnSpc>
                          <a:spcPct val="130000"/>
                        </a:lnSpc>
                        <a:spcAft>
                          <a:spcPts val="0"/>
                        </a:spcAft>
                        <a:tabLst>
                          <a:tab pos="630110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物体间的相互作用力先是急剧增大</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然后再急剧减小</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平均作用力很大</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5836" marR="4583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hMerge="1">
                  <a:tcPr/>
                </a:tc>
              </a:tr>
              <a:tr h="770845">
                <a:tc vMerge="1">
                  <a:tcPr/>
                </a:tc>
                <a:tc>
                  <a:txBody>
                    <a:bodyPr/>
                    <a:lstStyle/>
                    <a:p>
                      <a:pPr algn="ctr" hangingPunct="0">
                        <a:lnSpc>
                          <a:spcPct val="130000"/>
                        </a:lnSpc>
                        <a:spcAft>
                          <a:spcPts val="0"/>
                        </a:spcAft>
                        <a:tabLst>
                          <a:tab pos="630110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系统动量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30000"/>
                        </a:lnSpc>
                        <a:spcAft>
                          <a:spcPts val="0"/>
                        </a:spcAft>
                        <a:tabLst>
                          <a:tab pos="630110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的特点</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gridSpan="2">
                  <a:txBody>
                    <a:bodyPr/>
                    <a:lstStyle/>
                    <a:p>
                      <a:pPr algn="l" hangingPunct="0">
                        <a:lnSpc>
                          <a:spcPct val="130000"/>
                        </a:lnSpc>
                        <a:spcAft>
                          <a:spcPts val="0"/>
                        </a:spcAft>
                        <a:tabLst>
                          <a:tab pos="630110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系统的内力远远大于外力</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外力可忽略不计</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系统的总动量守恒</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5836" marR="4583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hMerge="1">
                  <a:tcPr/>
                </a:tc>
              </a:tr>
              <a:tr h="770845">
                <a:tc vMerge="1">
                  <a:tcPr/>
                </a:tc>
                <a:tc>
                  <a:txBody>
                    <a:bodyPr/>
                    <a:lstStyle/>
                    <a:p>
                      <a:pPr algn="ctr" hangingPunct="0">
                        <a:lnSpc>
                          <a:spcPct val="130000"/>
                        </a:lnSpc>
                        <a:spcAft>
                          <a:spcPts val="0"/>
                        </a:spcAft>
                        <a:tabLst>
                          <a:tab pos="630110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位移特点</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gridSpan="2">
                  <a:txBody>
                    <a:bodyPr/>
                    <a:lstStyle/>
                    <a:p>
                      <a:pPr algn="l" hangingPunct="0">
                        <a:lnSpc>
                          <a:spcPct val="130000"/>
                        </a:lnSpc>
                        <a:spcAft>
                          <a:spcPts val="0"/>
                        </a:spcAft>
                        <a:tabLst>
                          <a:tab pos="630110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由于碰撞、爆炸过程是在一瞬间发生的</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时间极短</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所以</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在物体发生碰撞、爆炸的瞬间</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可认为物体在碰撞、爆炸后仍在同一位置</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5836" marR="4583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hMerge="1">
                  <a:tcPr/>
                </a:tc>
              </a:tr>
            </a:tbl>
          </a:graphicData>
        </a:graphic>
      </p:graphicFrame>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24典例2.eps" descr="id:2147491708;FounderCES"/>
          <p:cNvPicPr/>
          <p:nvPr/>
        </p:nvPicPr>
        <p:blipFill>
          <a:blip r:embed="rId1"/>
          <a:stretch>
            <a:fillRect/>
          </a:stretch>
        </p:blipFill>
        <p:spPr>
          <a:xfrm>
            <a:off x="375220" y="947359"/>
            <a:ext cx="904076" cy="291022"/>
          </a:xfrm>
          <a:prstGeom prst="rect">
            <a:avLst/>
          </a:prstGeom>
        </p:spPr>
      </p:pic>
      <p:pic>
        <p:nvPicPr>
          <p:cNvPr id="8" name="24答案.eps" descr="id:2147491722;FounderCES"/>
          <p:cNvPicPr/>
          <p:nvPr/>
        </p:nvPicPr>
        <p:blipFill>
          <a:blip r:embed="rId2"/>
          <a:stretch>
            <a:fillRect/>
          </a:stretch>
        </p:blipFill>
        <p:spPr>
          <a:xfrm>
            <a:off x="484859" y="5330498"/>
            <a:ext cx="840740" cy="299720"/>
          </a:xfrm>
          <a:prstGeom prst="rect">
            <a:avLst/>
          </a:prstGeom>
        </p:spPr>
      </p:pic>
      <p:sp>
        <p:nvSpPr>
          <p:cNvPr id="3" name="内容占位符 2"/>
          <p:cNvSpPr>
            <a:spLocks noGrp="1"/>
          </p:cNvSpPr>
          <p:nvPr>
            <p:ph idx="1"/>
          </p:nvPr>
        </p:nvSpPr>
        <p:spPr>
          <a:xfrm>
            <a:off x="360854" y="764704"/>
            <a:ext cx="11485848" cy="4523105"/>
          </a:xfrm>
        </p:spPr>
        <p:txBody>
          <a:bodyPr/>
          <a:lstStyle/>
          <a:p>
            <a:r>
              <a:rPr lang="en-US" altLang="zh-CN" b="1" smtClean="0">
                <a:solidFill>
                  <a:srgbClr val="000000"/>
                </a:solidFill>
                <a:latin typeface="宋体" panose="02010600030101010101" pitchFamily="2" charset="-122"/>
                <a:cs typeface="Times New Roman" panose="02020603050405020304" pitchFamily="18" charset="0"/>
              </a:rPr>
              <a:t>      </a:t>
            </a:r>
            <a:r>
              <a:rPr lang="en-US" altLang="zh-CN" sz="2000" b="1" smtClean="0">
                <a:solidFill>
                  <a:srgbClr val="000000"/>
                </a:solidFill>
                <a:latin typeface="宋体" panose="02010600030101010101" pitchFamily="2" charset="-122"/>
                <a:cs typeface="Times New Roman" panose="02020603050405020304" pitchFamily="18" charset="0"/>
              </a:rPr>
              <a:t>(</a:t>
            </a:r>
            <a:r>
              <a:rPr lang="zh-CN" altLang="zh-CN" sz="2000"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多选</a:t>
            </a:r>
            <a:r>
              <a:rPr lang="en-US" altLang="zh-CN" sz="2000" b="1">
                <a:solidFill>
                  <a:srgbClr val="000000"/>
                </a:solidFill>
                <a:latin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a:t>
            </a:r>
            <a:r>
              <a:rPr lang="zh-CN" altLang="zh-CN" b="1" spc="-100">
                <a:solidFill>
                  <a:srgbClr val="000000"/>
                </a:solidFill>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光滑水平面上甲</a:t>
            </a:r>
            <a:r>
              <a:rPr lang="zh-CN" altLang="zh-CN" b="1" spc="-100">
                <a:solidFill>
                  <a:srgbClr val="000000"/>
                </a:solidFill>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乙两球间粘少许炸药</a:t>
            </a:r>
            <a:r>
              <a:rPr lang="zh-CN" altLang="zh-CN" b="1" spc="-100">
                <a:solidFill>
                  <a:srgbClr val="000000"/>
                </a:solidFill>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一起以速度</a:t>
            </a:r>
            <a:r>
              <a:rPr lang="en-US" altLang="zh-CN" b="1" spc="-100" smtClean="0">
                <a:solidFill>
                  <a:srgbClr val="000000"/>
                </a:solidFill>
                <a:latin typeface="Times New Roman" panose="02020603050405020304" pitchFamily="18" charset="0"/>
                <a:ea typeface="宋体" panose="02010600030101010101" pitchFamily="2" charset="-122"/>
              </a:rPr>
              <a:t>0</a:t>
            </a:r>
            <a:r>
              <a:rPr lang="en-US" altLang="zh-CN" b="1" spc="-100" smtClean="0">
                <a:solidFill>
                  <a:srgbClr val="000000"/>
                </a:solidFill>
                <a:cs typeface="Times New Roman" panose="02020603050405020304" pitchFamily="18" charset="0"/>
              </a:rPr>
              <a:t>.</a:t>
            </a:r>
            <a:r>
              <a:rPr lang="en-US" altLang="zh-CN" b="1" spc="-100" smtClean="0">
                <a:solidFill>
                  <a:srgbClr val="000000"/>
                </a:solidFill>
                <a:latin typeface="Times New Roman" panose="02020603050405020304" pitchFamily="18" charset="0"/>
                <a:ea typeface="宋体" panose="02010600030101010101" pitchFamily="2" charset="-122"/>
              </a:rPr>
              <a:t>5 m/s</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向右做匀速直线运动</a:t>
            </a:r>
            <a:r>
              <a:rPr lang="en-US" altLang="zh-CN" b="1" spc="-100">
                <a:solidFill>
                  <a:srgbClr val="000000"/>
                </a:solidFill>
                <a:latin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已知甲</a:t>
            </a:r>
            <a:r>
              <a:rPr lang="zh-CN" altLang="zh-CN" b="1" spc="-100">
                <a:solidFill>
                  <a:srgbClr val="000000"/>
                </a:solidFill>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乙两球质量分别为</a:t>
            </a:r>
            <a:r>
              <a:rPr lang="en-US" altLang="zh-CN" b="1" spc="-100" smtClean="0">
                <a:solidFill>
                  <a:srgbClr val="000000"/>
                </a:solidFill>
                <a:latin typeface="Times New Roman" panose="02020603050405020304" pitchFamily="18" charset="0"/>
                <a:ea typeface="宋体" panose="02010600030101010101" pitchFamily="2" charset="-122"/>
              </a:rPr>
              <a:t>0</a:t>
            </a:r>
            <a:r>
              <a:rPr lang="en-US" altLang="zh-CN" b="1" spc="-100" smtClean="0">
                <a:solidFill>
                  <a:srgbClr val="000000"/>
                </a:solidFill>
                <a:cs typeface="Times New Roman" panose="02020603050405020304" pitchFamily="18" charset="0"/>
              </a:rPr>
              <a:t>.</a:t>
            </a:r>
            <a:r>
              <a:rPr lang="en-US" altLang="zh-CN" b="1" spc="-100" smtClean="0">
                <a:solidFill>
                  <a:srgbClr val="000000"/>
                </a:solidFill>
                <a:latin typeface="Times New Roman" panose="02020603050405020304" pitchFamily="18" charset="0"/>
                <a:ea typeface="宋体" panose="02010600030101010101" pitchFamily="2" charset="-122"/>
              </a:rPr>
              <a:t>1 kg</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b="1" spc="-100" smtClean="0">
                <a:solidFill>
                  <a:srgbClr val="000000"/>
                </a:solidFill>
                <a:latin typeface="Times New Roman" panose="02020603050405020304" pitchFamily="18" charset="0"/>
                <a:ea typeface="宋体" panose="02010600030101010101" pitchFamily="2" charset="-122"/>
              </a:rPr>
              <a:t>0</a:t>
            </a:r>
            <a:r>
              <a:rPr lang="en-US" altLang="zh-CN" b="1" spc="-100" smtClean="0">
                <a:solidFill>
                  <a:srgbClr val="000000"/>
                </a:solidFill>
                <a:cs typeface="Times New Roman" panose="02020603050405020304" pitchFamily="18" charset="0"/>
              </a:rPr>
              <a:t>.</a:t>
            </a:r>
            <a:r>
              <a:rPr lang="en-US" altLang="zh-CN" b="1" spc="-100" smtClean="0">
                <a:solidFill>
                  <a:srgbClr val="000000"/>
                </a:solidFill>
                <a:latin typeface="Times New Roman" panose="02020603050405020304" pitchFamily="18" charset="0"/>
                <a:ea typeface="宋体" panose="02010600030101010101" pitchFamily="2" charset="-122"/>
              </a:rPr>
              <a:t>2 kg</a:t>
            </a:r>
            <a:r>
              <a:rPr lang="en-US" altLang="zh-CN" b="1" spc="-100">
                <a:solidFill>
                  <a:srgbClr val="000000"/>
                </a:solidFill>
                <a:latin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某时刻炸药突然爆炸</a:t>
            </a:r>
            <a:r>
              <a:rPr lang="zh-CN" altLang="zh-CN" b="1" spc="-100">
                <a:solidFill>
                  <a:srgbClr val="000000"/>
                </a:solidFill>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分开后两球仍沿原直线运动</a:t>
            </a:r>
            <a:r>
              <a:rPr lang="zh-CN" altLang="zh-CN" b="1" spc="-100">
                <a:solidFill>
                  <a:srgbClr val="000000"/>
                </a:solidFill>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从爆炸开始计时经过</a:t>
            </a:r>
            <a:r>
              <a:rPr lang="en-US" altLang="zh-CN" b="1" spc="-100" smtClean="0">
                <a:solidFill>
                  <a:srgbClr val="000000"/>
                </a:solidFill>
                <a:latin typeface="Times New Roman" panose="02020603050405020304" pitchFamily="18" charset="0"/>
                <a:ea typeface="宋体" panose="02010600030101010101" pitchFamily="2" charset="-122"/>
              </a:rPr>
              <a:t>3</a:t>
            </a:r>
            <a:r>
              <a:rPr lang="en-US" altLang="zh-CN" b="1" spc="-100" smtClean="0">
                <a:solidFill>
                  <a:srgbClr val="000000"/>
                </a:solidFill>
                <a:cs typeface="Times New Roman" panose="02020603050405020304" pitchFamily="18" charset="0"/>
              </a:rPr>
              <a:t>.</a:t>
            </a:r>
            <a:r>
              <a:rPr lang="en-US" altLang="zh-CN" b="1" spc="-100" smtClean="0">
                <a:solidFill>
                  <a:srgbClr val="000000"/>
                </a:solidFill>
                <a:latin typeface="Times New Roman" panose="02020603050405020304" pitchFamily="18" charset="0"/>
                <a:ea typeface="宋体" panose="02010600030101010101" pitchFamily="2" charset="-122"/>
              </a:rPr>
              <a:t>0 s</a:t>
            </a:r>
            <a:r>
              <a:rPr lang="zh-CN" altLang="zh-CN" b="1" spc="-100">
                <a:solidFill>
                  <a:srgbClr val="000000"/>
                </a:solidFill>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两球之间的距离为</a:t>
            </a:r>
            <a:r>
              <a:rPr lang="en-US" altLang="zh-CN" b="1" i="1" spc="-100">
                <a:solidFill>
                  <a:srgbClr val="000000"/>
                </a:solidFill>
                <a:latin typeface="Times New Roman" panose="02020603050405020304" pitchFamily="18" charset="0"/>
                <a:ea typeface="宋体" panose="02010600030101010101" pitchFamily="2" charset="-122"/>
              </a:rPr>
              <a:t>x</a:t>
            </a:r>
            <a:r>
              <a:rPr lang="zh-CN" altLang="zh-CN" b="1" spc="-100">
                <a:solidFill>
                  <a:srgbClr val="000000"/>
                </a:solidFill>
                <a:ea typeface="宋体" panose="02010600030101010101" pitchFamily="2" charset="-122"/>
                <a:cs typeface="Times New Roman" panose="02020603050405020304" pitchFamily="18" charset="0"/>
              </a:rPr>
              <a:t>＝</a:t>
            </a:r>
            <a:r>
              <a:rPr lang="en-US" altLang="zh-CN" b="1" spc="-100" smtClean="0">
                <a:solidFill>
                  <a:srgbClr val="000000"/>
                </a:solidFill>
                <a:latin typeface="Times New Roman" panose="02020603050405020304" pitchFamily="18" charset="0"/>
                <a:ea typeface="宋体" panose="02010600030101010101" pitchFamily="2" charset="-122"/>
              </a:rPr>
              <a:t>2</a:t>
            </a:r>
            <a:r>
              <a:rPr lang="en-US" altLang="zh-CN" b="1" spc="-100" smtClean="0">
                <a:solidFill>
                  <a:srgbClr val="000000"/>
                </a:solidFill>
                <a:cs typeface="Times New Roman" panose="02020603050405020304" pitchFamily="18" charset="0"/>
              </a:rPr>
              <a:t>.</a:t>
            </a:r>
            <a:r>
              <a:rPr lang="en-US" altLang="zh-CN" b="1" spc="-100" smtClean="0">
                <a:solidFill>
                  <a:srgbClr val="000000"/>
                </a:solidFill>
                <a:latin typeface="Times New Roman" panose="02020603050405020304" pitchFamily="18" charset="0"/>
                <a:ea typeface="宋体" panose="02010600030101010101" pitchFamily="2" charset="-122"/>
              </a:rPr>
              <a:t>7 m</a:t>
            </a:r>
            <a:r>
              <a:rPr lang="zh-CN" altLang="zh-CN" b="1" spc="-100">
                <a:solidFill>
                  <a:srgbClr val="000000"/>
                </a:solidFill>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则下列说法正确的</a:t>
            </a:r>
            <a:r>
              <a:rPr lang="zh-CN" altLang="zh-CN" b="1" spc="-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a:t>
            </a:r>
            <a:r>
              <a:rPr lang="zh-CN" altLang="en-US" b="1" spc="-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en-US" altLang="zh-CN" b="1" spc="-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刚分离时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甲、乙两球的速度方向相同</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刚分离时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甲球的速度大小为</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smtClean="0">
                <a:solidFill>
                  <a:srgbClr val="000000"/>
                </a:solidFill>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m/s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方向水平向左</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刚分离时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乙球的速度大小为</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smtClean="0">
                <a:solidFill>
                  <a:srgbClr val="000000"/>
                </a:solidFill>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 m/s</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爆炸过程中释放的能量为</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smtClean="0">
                <a:solidFill>
                  <a:srgbClr val="000000"/>
                </a:solidFill>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027 J</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矩形 1"/>
          <p:cNvSpPr/>
          <p:nvPr/>
        </p:nvSpPr>
        <p:spPr>
          <a:xfrm>
            <a:off x="1428743" y="5157192"/>
            <a:ext cx="922047" cy="646331"/>
          </a:xfrm>
          <a:prstGeom prst="rect">
            <a:avLst/>
          </a:prstGeom>
        </p:spPr>
        <p:txBody>
          <a:bodyPr wrap="none">
            <a:spAutoFit/>
          </a:bodyPr>
          <a:lstStyle/>
          <a:p>
            <a:pPr algn="just">
              <a:lnSpc>
                <a:spcPct val="150000"/>
              </a:lnSpc>
              <a:spcAft>
                <a:spcPts val="0"/>
              </a:spcAft>
              <a:tabLst>
                <a:tab pos="6301105" algn="l"/>
              </a:tabLst>
            </a:pPr>
            <a:r>
              <a:rPr lang="en-US" altLang="zh-CN" sz="2400">
                <a:solidFill>
                  <a:srgbClr val="000000"/>
                </a:solidFill>
                <a:cs typeface="Times New Roman" panose="02020603050405020304" pitchFamily="18" charset="0"/>
              </a:rPr>
              <a:t>B</a:t>
            </a:r>
            <a:r>
              <a:rPr lang="zh-CN" altLang="zh-CN" sz="2400">
                <a:solidFill>
                  <a:srgbClr val="000000"/>
                </a:solidFill>
                <a:cs typeface="Times New Roman" panose="02020603050405020304" pitchFamily="18" charset="0"/>
              </a:rPr>
              <a:t>、</a:t>
            </a:r>
            <a:r>
              <a:rPr lang="en-US" altLang="zh-CN" sz="2400">
                <a:solidFill>
                  <a:srgbClr val="000000"/>
                </a:solidFill>
                <a:cs typeface="Times New Roman" panose="02020603050405020304" pitchFamily="18" charset="0"/>
              </a:rPr>
              <a:t>D</a:t>
            </a:r>
            <a:endParaRPr lang="zh-CN" altLang="zh-CN" sz="1200">
              <a:solidFill>
                <a:srgbClr val="000000"/>
              </a:solidFill>
              <a:cs typeface="Times New Roman" panose="02020603050405020304" pitchFamily="18" charset="0"/>
            </a:endParaRPr>
          </a:p>
        </p:txBody>
      </p:sp>
      <p:pic>
        <p:nvPicPr>
          <p:cNvPr id="6" name="wld521.jpg" descr="id:2147491191;FounderCES"/>
          <p:cNvPicPr/>
          <p:nvPr/>
        </p:nvPicPr>
        <p:blipFill>
          <a:blip r:embed="rId3"/>
          <a:stretch>
            <a:fillRect/>
          </a:stretch>
        </p:blipFill>
        <p:spPr>
          <a:xfrm>
            <a:off x="8255446" y="3212976"/>
            <a:ext cx="3088005" cy="110680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24解析.eps" descr="id:2147491694;FounderCES"/>
          <p:cNvPicPr/>
          <p:nvPr/>
        </p:nvPicPr>
        <p:blipFill>
          <a:blip r:embed="rId1"/>
          <a:stretch>
            <a:fillRect/>
          </a:stretch>
        </p:blipFill>
        <p:spPr>
          <a:xfrm>
            <a:off x="406574" y="948222"/>
            <a:ext cx="764309" cy="272473"/>
          </a:xfrm>
          <a:prstGeom prst="rect">
            <a:avLst/>
          </a:prstGeom>
        </p:spPr>
      </p:pic>
      <mc:AlternateContent xmlns:mc="http://schemas.openxmlformats.org/markup-compatibility/2006">
        <mc:Choice xmlns:a14="http://schemas.microsoft.com/office/drawing/2010/main" Requires="a14">
          <p:sp>
            <p:nvSpPr>
              <p:cNvPr id="3" name="内容占位符 2"/>
              <p:cNvSpPr>
                <a:spLocks noGrp="1"/>
              </p:cNvSpPr>
              <p:nvPr>
                <p:ph idx="1"/>
              </p:nvPr>
            </p:nvSpPr>
            <p:spPr>
              <a:xfrm>
                <a:off x="360854" y="764704"/>
                <a:ext cx="11485848" cy="3844835"/>
              </a:xfrm>
            </p:spPr>
            <p:txBody>
              <a:bodyPr/>
              <a:lstStyle/>
              <a:p>
                <a:pPr hangingPunct="0">
                  <a:spcAft>
                    <a:spcPts val="0"/>
                  </a:spcAft>
                  <a:tabLst>
                    <a:tab pos="6301105" algn="l"/>
                  </a:tabLs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设</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甲、乙两球质量分别为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刚分离时两球的速度分别为</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取向右为正方向</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由动量守恒定律可得</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由题意又有</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𝒙</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𝒕</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联立代入数据解得</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smtClean="0">
                    <a:solidFill>
                      <a:srgbClr val="000000"/>
                    </a:solidFill>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m/s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smtClean="0">
                    <a:solidFill>
                      <a:srgbClr val="000000"/>
                    </a:solidFill>
                    <a:ea typeface="+mj-ea"/>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 m/s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可知刚分离时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甲球的速度方向水平向左</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乙球的速度方向水平向右</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爆炸过程中释放的能量为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代入数据解得</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smtClean="0">
                    <a:solidFill>
                      <a:srgbClr val="000000"/>
                    </a:solidFill>
                    <a:ea typeface="+mj-ea"/>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027 J</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故选</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3" name="内容占位符 2"/>
              <p:cNvSpPr>
                <a:spLocks noRot="1" noChangeAspect="1" noMove="1" noResize="1" noEditPoints="1" noAdjustHandles="1" noChangeArrowheads="1" noChangeShapeType="1" noTextEdit="1"/>
              </p:cNvSpPr>
              <p:nvPr>
                <p:ph idx="1"/>
              </p:nvPr>
            </p:nvSpPr>
            <p:spPr>
              <a:xfrm>
                <a:off x="360854" y="764704"/>
                <a:ext cx="11485848" cy="3844835"/>
              </a:xfrm>
              <a:blipFill rotWithShape="1">
                <a:blip r:embed="rId2"/>
                <a:stretch>
                  <a:fillRect l="-2" t="-4" r="1" b="2"/>
                </a:stretch>
              </a:blipFill>
            </p:spPr>
            <p:txBody>
              <a:bodyPr/>
              <a:lstStyle/>
              <a:p>
                <a:r>
                  <a:rPr lang="zh-CN" altLang="en-US">
                    <a:noFill/>
                  </a:rPr>
                  <a:t> </a:t>
                </a:r>
              </a:p>
            </p:txBody>
          </p:sp>
        </mc:Fallback>
      </mc:AlternateContent>
      <p:pic>
        <p:nvPicPr>
          <p:cNvPr id="4" name="wld521.jpg" descr="id:2147491191;FounderCES"/>
          <p:cNvPicPr/>
          <p:nvPr/>
        </p:nvPicPr>
        <p:blipFill>
          <a:blip r:embed="rId3"/>
          <a:stretch>
            <a:fillRect/>
          </a:stretch>
        </p:blipFill>
        <p:spPr>
          <a:xfrm>
            <a:off x="4559775" y="4437112"/>
            <a:ext cx="3263623" cy="1152128"/>
          </a:xfrm>
          <a:prstGeom prst="rect">
            <a:avLst/>
          </a:prstGeom>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stretch>
            <a:fillRect/>
          </a:stretch>
        </p:blipFill>
        <p:spPr>
          <a:xfrm>
            <a:off x="353616" y="908720"/>
            <a:ext cx="968680" cy="342148"/>
          </a:xfrm>
          <a:prstGeom prst="rect">
            <a:avLst/>
          </a:prstGeom>
        </p:spPr>
      </p:pic>
      <p:sp>
        <p:nvSpPr>
          <p:cNvPr id="4" name="内容占位符 3"/>
          <p:cNvSpPr>
            <a:spLocks noGrp="1"/>
          </p:cNvSpPr>
          <p:nvPr>
            <p:ph idx="1"/>
          </p:nvPr>
        </p:nvSpPr>
        <p:spPr>
          <a:xfrm>
            <a:off x="360854" y="764704"/>
            <a:ext cx="11485848" cy="3416320"/>
          </a:xfrm>
        </p:spPr>
        <p:txBody>
          <a:bodyPr/>
          <a:lstStyle/>
          <a:p>
            <a:pPr hangingPunct="0">
              <a:spcAft>
                <a:spcPts val="0"/>
              </a:spcAft>
              <a:tabLst>
                <a:tab pos="6301105" algn="l"/>
              </a:tabLst>
            </a:pPr>
            <a:r>
              <a:rPr lang="en-US" altLang="zh-CN" b="1" dirty="0" smtClean="0">
                <a:solidFill>
                  <a:srgbClr val="00A451"/>
                </a:solidFill>
                <a:latin typeface="宋体" panose="02010600030101010101" pitchFamily="2" charset="-122"/>
                <a:ea typeface="宋体" panose="02010600030101010101" pitchFamily="2" charset="-122"/>
                <a:cs typeface="Times New Roman" panose="02020603050405020304" pitchFamily="18" charset="0"/>
              </a:rPr>
              <a:t>       “</a:t>
            </a:r>
            <a:r>
              <a:rPr lang="zh-CN" altLang="zh-CN" b="1" dirty="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人船模型</a:t>
            </a:r>
            <a:r>
              <a:rPr lang="en-US" altLang="zh-CN" b="1" dirty="0">
                <a:solidFill>
                  <a:srgbClr val="00A451"/>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问题</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人船模型</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问题的特征</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3250" hangingPunct="0">
              <a:spcAft>
                <a:spcPts val="0"/>
              </a:spcAft>
              <a:tabLst>
                <a:tab pos="630110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两个原来静止的物体发生相互作用时，若所受外力的矢量和为零，则动量守恒</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在相互作用的过程中，任一时刻两个物体的速度大小之比等于质量</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反比</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这样的问题归为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人船模型</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问题</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endParaRPr lang="zh-CN" alt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内容占位符 2"/>
              <p:cNvSpPr>
                <a:spLocks noGrp="1"/>
              </p:cNvSpPr>
              <p:nvPr>
                <p:ph idx="1"/>
              </p:nvPr>
            </p:nvSpPr>
            <p:spPr>
              <a:xfrm>
                <a:off x="360854" y="746120"/>
                <a:ext cx="11485848" cy="5813194"/>
              </a:xfrm>
            </p:spPr>
            <p:txBody>
              <a:bodyPr/>
              <a:lstStyle/>
              <a:p>
                <a:pPr hangingPunct="0">
                  <a:spcAft>
                    <a:spcPts val="0"/>
                  </a:spcAft>
                  <a:tabLst>
                    <a:tab pos="630110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处理</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人船模型</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问题的关键</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利用动量守恒，确定两个物体速度关系，再确定两个物体通过的位移的关系</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603250" hangingPunct="0">
                  <a:spcAft>
                    <a:spcPts val="0"/>
                  </a:spcAft>
                  <a:tabLst>
                    <a:tab pos="630110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由于动量守恒，所以任一时刻系统的总动量为零，动量守恒式可写成</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的形式</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为两物体的瞬时速率</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，表明任意时刻的瞬时速率都与各物体的质量成反比</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所以全过程的平均速度也与质量成反比，进而可得两个物体的位移大小与各物体的质量成反比，即</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𝒙</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Sub>
                      </m:num>
                      <m:den>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𝒙</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num>
                      <m:den>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Sub>
                      </m:den>
                    </m:f>
                  </m:oMath>
                </a14:m>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解题时要画出各物体的位移关系草图，找出各长度间的关系</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适用条件——</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人船模型</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是利用平均动量守恒求解的一类问题</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系统由两个物体组成且相互作用前静止，系统总动量守恒</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在系统内发生相对运动的过程中至少有一个方向的动量守恒，注意两个物体的位移是相对同一参考系的位移</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3" name="内容占位符 2"/>
              <p:cNvSpPr>
                <a:spLocks noRot="1" noChangeAspect="1" noMove="1" noResize="1" noEditPoints="1" noAdjustHandles="1" noChangeArrowheads="1" noChangeShapeType="1" noTextEdit="1"/>
              </p:cNvSpPr>
              <p:nvPr>
                <p:ph idx="1"/>
              </p:nvPr>
            </p:nvSpPr>
            <p:spPr>
              <a:xfrm>
                <a:off x="360854" y="746120"/>
                <a:ext cx="11485848" cy="5813194"/>
              </a:xfrm>
              <a:blipFill rotWithShape="1">
                <a:blip r:embed="rId1"/>
                <a:stretch>
                  <a:fillRect l="-2" t="-11" r="1" b="7"/>
                </a:stretch>
              </a:blipFill>
            </p:spPr>
            <p:txBody>
              <a:bodyPr/>
              <a:lstStyle/>
              <a:p>
                <a:r>
                  <a:rPr lang="zh-CN" altLang="en-US">
                    <a:noFill/>
                  </a:rPr>
                  <a:t> </a:t>
                </a:r>
              </a:p>
            </p:txBody>
          </p:sp>
        </mc:Fallback>
      </mc:AlternateContent>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3053618" y="4318974"/>
            <a:ext cx="955115" cy="600164"/>
          </a:xfrm>
          <a:prstGeom prst="rect">
            <a:avLst/>
          </a:prstGeom>
          <a:solidFill>
            <a:srgbClr val="FFFF00"/>
          </a:solidFill>
        </p:spPr>
        <p:txBody>
          <a:bodyPr wrap="square">
            <a:spAutoFit/>
          </a:bodyPr>
          <a:lstStyle/>
          <a:p>
            <a:endParaRPr lang="zh-CN" altLang="en-US" sz="3300"/>
          </a:p>
        </p:txBody>
      </p:sp>
      <p:sp>
        <p:nvSpPr>
          <p:cNvPr id="5" name="矩形 4"/>
          <p:cNvSpPr/>
          <p:nvPr/>
        </p:nvSpPr>
        <p:spPr>
          <a:xfrm>
            <a:off x="372070" y="2840630"/>
            <a:ext cx="898600" cy="600164"/>
          </a:xfrm>
          <a:prstGeom prst="rect">
            <a:avLst/>
          </a:prstGeom>
          <a:solidFill>
            <a:srgbClr val="FFFF00"/>
          </a:solidFill>
        </p:spPr>
        <p:txBody>
          <a:bodyPr wrap="square">
            <a:spAutoFit/>
          </a:bodyPr>
          <a:lstStyle/>
          <a:p>
            <a:endParaRPr lang="zh-CN" altLang="en-US" sz="3300"/>
          </a:p>
        </p:txBody>
      </p:sp>
      <p:sp>
        <p:nvSpPr>
          <p:cNvPr id="4" name="矩形 3"/>
          <p:cNvSpPr/>
          <p:nvPr/>
        </p:nvSpPr>
        <p:spPr>
          <a:xfrm>
            <a:off x="9470956" y="2060848"/>
            <a:ext cx="2367120" cy="600164"/>
          </a:xfrm>
          <a:prstGeom prst="rect">
            <a:avLst/>
          </a:prstGeom>
          <a:solidFill>
            <a:srgbClr val="FFFF00"/>
          </a:solidFill>
        </p:spPr>
        <p:txBody>
          <a:bodyPr wrap="square">
            <a:spAutoFit/>
          </a:bodyPr>
          <a:lstStyle/>
          <a:p>
            <a:endParaRPr lang="zh-CN" altLang="en-US" sz="3300"/>
          </a:p>
        </p:txBody>
      </p:sp>
      <mc:AlternateContent xmlns:mc="http://schemas.openxmlformats.org/markup-compatibility/2006">
        <mc:Choice xmlns:a14="http://schemas.microsoft.com/office/drawing/2010/main" Requires="a14">
          <p:sp>
            <p:nvSpPr>
              <p:cNvPr id="3" name="内容占位符 2"/>
              <p:cNvSpPr>
                <a:spLocks noGrp="1"/>
              </p:cNvSpPr>
              <p:nvPr>
                <p:ph idx="1"/>
              </p:nvPr>
            </p:nvSpPr>
            <p:spPr>
              <a:xfrm>
                <a:off x="360854" y="746120"/>
                <a:ext cx="11485848" cy="4253865"/>
              </a:xfrm>
            </p:spPr>
            <p:txBody>
              <a:bodyPr/>
              <a:lstStyle/>
              <a:p>
                <a:pPr hangingPunct="0">
                  <a:spcAft>
                    <a:spcPts val="0"/>
                  </a:spcAft>
                  <a:tabLst>
                    <a:tab pos="6301105" algn="l"/>
                  </a:tabLs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人船模型</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的推论</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走</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船</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走</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停</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船</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停</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若人的质量为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，船的质量为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为人和船相对位移大小，则</a:t>
                </a:r>
                <a:r>
                  <a:rPr lang="en-US" altLang="zh-CN" b="1" i="1" dirty="0">
                    <a:solidFill>
                      <a:srgbClr val="000000"/>
                    </a:solidFill>
                    <a:latin typeface="Times New Roman" panose="02020603050405020304" pitchFamily="18" charset="0"/>
                    <a:ea typeface="宋体" panose="02010600030101010101" pitchFamily="2" charset="-122"/>
                  </a:rPr>
                  <a:t>x</a:t>
                </a:r>
                <a:r>
                  <a:rPr lang="zh-CN"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人</a:t>
                </a:r>
                <a:r>
                  <a:rPr lang="zh-CN" altLang="zh-CN" b="1" dirty="0">
                    <a:solidFill>
                      <a:srgbClr val="000000"/>
                    </a:solidFill>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latin typeface="Cambria Math" panose="02040503050406030204" pitchFamily="18" charset="0"/>
                            <a:ea typeface="Cambria Math" panose="020405030504060302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𝑴</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𝑴</m:t>
                        </m:r>
                        <m:r>
                          <a:rPr lang="en-US" altLang="zh-CN" b="1" i="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den>
                    </m:f>
                  </m:oMath>
                </a14:m>
                <a:r>
                  <a:rPr lang="en-US" altLang="zh-CN" b="1" i="1" dirty="0">
                    <a:solidFill>
                      <a:srgbClr val="000000"/>
                    </a:solidFill>
                    <a:latin typeface="Times New Roman" panose="02020603050405020304" pitchFamily="18" charset="0"/>
                    <a:ea typeface="宋体" panose="02010600030101010101" pitchFamily="2" charset="-122"/>
                  </a:rPr>
                  <a:t>L</a:t>
                </a:r>
                <a:r>
                  <a:rPr lang="zh-CN" altLang="zh-CN" b="1" dirty="0">
                    <a:solidFill>
                      <a:srgbClr val="000000"/>
                    </a:solidFill>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rPr>
                  <a:t>x</a:t>
                </a:r>
                <a:r>
                  <a:rPr lang="zh-CN"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船</a:t>
                </a:r>
                <a:r>
                  <a:rPr lang="zh-CN" altLang="zh-CN" b="1" dirty="0">
                    <a:solidFill>
                      <a:srgbClr val="000000"/>
                    </a:solidFill>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latin typeface="Cambria Math" panose="02040503050406030204" pitchFamily="18" charset="0"/>
                            <a:ea typeface="Cambria Math" panose="020405030504060302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𝑴</m:t>
                        </m:r>
                        <m:r>
                          <a:rPr lang="en-US" altLang="zh-CN" b="1" i="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den>
                    </m:f>
                  </m:oMath>
                </a14:m>
                <a:r>
                  <a:rPr lang="en-US" altLang="zh-CN" b="1" i="1" dirty="0">
                    <a:solidFill>
                      <a:srgbClr val="000000"/>
                    </a:solidFill>
                    <a:latin typeface="Times New Roman" panose="02020603050405020304" pitchFamily="18" charset="0"/>
                    <a:ea typeface="宋体" panose="02010600030101010101" pitchFamily="2" charset="-122"/>
                  </a:rPr>
                  <a:t>L</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，即</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人</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船</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大小与人运动时间和运动状态无关</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由上面结论可得</a:t>
                </a:r>
                <a14:m>
                  <m:oMath xmlns:m="http://schemas.openxmlformats.org/officeDocument/2006/math">
                    <m:f>
                      <m:fPr>
                        <m:ctrlPr>
                          <a:rPr lang="zh-CN" altLang="zh-CN" b="1" i="1" baseline="-2000">
                            <a:latin typeface="Cambria Math" panose="02040503050406030204" pitchFamily="18" charset="0"/>
                            <a:ea typeface="Cambria Math" panose="02040503050406030204" pitchFamily="18" charset="0"/>
                          </a:rPr>
                        </m:ctrlPr>
                      </m:fPr>
                      <m:num>
                        <m:sSub>
                          <m:sSubPr>
                            <m:ctrlPr>
                              <a:rPr lang="zh-CN" altLang="zh-CN" b="1" i="1" baseline="-2000">
                                <a:latin typeface="Cambria Math" panose="02040503050406030204" pitchFamily="18" charset="0"/>
                                <a:ea typeface="Cambria Math" panose="02040503050406030204" pitchFamily="18" charset="0"/>
                              </a:rPr>
                            </m:ctrlPr>
                          </m:sSubPr>
                          <m:e>
                            <m:r>
                              <m:rPr>
                                <m:nor/>
                              </m:rPr>
                              <a:rPr lang="en-US" altLang="zh-CN" b="1" i="1" dirty="0">
                                <a:solidFill>
                                  <a:srgbClr val="000000"/>
                                </a:solidFill>
                                <a:latin typeface="Times New Roman" panose="02020603050405020304" pitchFamily="18" charset="0"/>
                                <a:ea typeface="宋体" panose="02010600030101010101" pitchFamily="2" charset="-122"/>
                              </a:rPr>
                              <m:t>x</m:t>
                            </m:r>
                          </m:e>
                          <m:sub>
                            <m:r>
                              <m:rPr>
                                <m:nor/>
                              </m:rPr>
                              <a:rPr lang="zh-CN" altLang="zh-CN" b="1" baseline="-2000">
                                <a:solidFill>
                                  <a:srgbClr val="000000"/>
                                </a:solidFill>
                                <a:latin typeface="Cambria Math" panose="02040503050406030204" pitchFamily="18" charset="0"/>
                                <a:ea typeface="宋体" panose="02010600030101010101" pitchFamily="2" charset="-122"/>
                                <a:cs typeface="Times New Roman" panose="02020603050405020304" pitchFamily="18" charset="0"/>
                              </a:rPr>
                              <m:t>人</m:t>
                            </m:r>
                          </m:sub>
                        </m:sSub>
                      </m:num>
                      <m:den>
                        <m:sSub>
                          <m:sSubPr>
                            <m:ctrlPr>
                              <a:rPr lang="zh-CN" altLang="zh-CN" b="1" i="1" baseline="-2000">
                                <a:latin typeface="Cambria Math" panose="02040503050406030204" pitchFamily="18" charset="0"/>
                                <a:ea typeface="Cambria Math" panose="02040503050406030204" pitchFamily="18" charset="0"/>
                              </a:rPr>
                            </m:ctrlPr>
                          </m:sSubPr>
                          <m:e>
                            <m:r>
                              <m:rPr>
                                <m:nor/>
                              </m:rPr>
                              <a:rPr lang="en-US" altLang="zh-CN" b="1" i="1" dirty="0">
                                <a:solidFill>
                                  <a:srgbClr val="000000"/>
                                </a:solidFill>
                                <a:latin typeface="Times New Roman" panose="02020603050405020304" pitchFamily="18" charset="0"/>
                                <a:ea typeface="宋体" panose="02010600030101010101" pitchFamily="2" charset="-122"/>
                              </a:rPr>
                              <m:t>x</m:t>
                            </m:r>
                          </m:e>
                          <m:sub>
                            <m:r>
                              <m:rPr>
                                <m:nor/>
                              </m:rPr>
                              <a:rPr lang="zh-CN" altLang="zh-CN" b="1" baseline="-2000">
                                <a:solidFill>
                                  <a:srgbClr val="000000"/>
                                </a:solidFill>
                                <a:latin typeface="Cambria Math" panose="02040503050406030204" pitchFamily="18" charset="0"/>
                                <a:ea typeface="宋体" panose="02010600030101010101" pitchFamily="2" charset="-122"/>
                                <a:cs typeface="Times New Roman" panose="02020603050405020304" pitchFamily="18" charset="0"/>
                              </a:rPr>
                              <m:t>船</m:t>
                            </m:r>
                          </m:sub>
                        </m:sSub>
                      </m:den>
                    </m:f>
                  </m:oMath>
                </a14:m>
                <a:r>
                  <a:rPr lang="zh-CN" altLang="zh-CN" b="1" dirty="0">
                    <a:solidFill>
                      <a:srgbClr val="000000"/>
                    </a:solidFill>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latin typeface="Cambria Math" panose="02040503050406030204" pitchFamily="18" charset="0"/>
                            <a:ea typeface="Cambria Math" panose="020405030504060302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𝑴</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，即人、船的位移</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在系统满足动量守恒的方向上的位移</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与质量成反比</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3" name="内容占位符 2"/>
              <p:cNvSpPr>
                <a:spLocks noRot="1" noChangeAspect="1" noMove="1" noResize="1" noEditPoints="1" noAdjustHandles="1" noChangeArrowheads="1" noChangeShapeType="1" noTextEdit="1"/>
              </p:cNvSpPr>
              <p:nvPr>
                <p:ph idx="1"/>
              </p:nvPr>
            </p:nvSpPr>
            <p:spPr>
              <a:xfrm>
                <a:off x="360854" y="746120"/>
                <a:ext cx="11485848" cy="4253865"/>
              </a:xfrm>
              <a:blipFill rotWithShape="1">
                <a:blip r:embed="rId1"/>
                <a:stretch>
                  <a:fillRect l="-2" t="-15" r="1" b="15"/>
                </a:stretch>
              </a:blipFill>
            </p:spPr>
            <p:txBody>
              <a:bodyPr/>
              <a:lstStyle/>
              <a:p>
                <a:r>
                  <a:rPr lang="zh-CN" altLang="en-US">
                    <a:noFill/>
                  </a:rPr>
                  <a:t> </a:t>
                </a:r>
              </a:p>
            </p:txBody>
          </p:sp>
        </mc:Fallback>
      </mc:AlternateContent>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1"/>
          <a:stretch>
            <a:fillRect/>
          </a:stretch>
        </p:blipFill>
        <p:spPr>
          <a:xfrm>
            <a:off x="406574" y="1639236"/>
            <a:ext cx="1254116" cy="369395"/>
          </a:xfrm>
          <a:prstGeom prst="rect">
            <a:avLst/>
          </a:prstGeom>
        </p:spPr>
      </p:pic>
      <p:pic>
        <p:nvPicPr>
          <p:cNvPr id="6" name="24知识过.eps" descr="id:2147491630;FounderCES"/>
          <p:cNvPicPr/>
          <p:nvPr/>
        </p:nvPicPr>
        <p:blipFill>
          <a:blip r:embed="rId2"/>
          <a:stretch>
            <a:fillRect/>
          </a:stretch>
        </p:blipFill>
        <p:spPr>
          <a:xfrm>
            <a:off x="2188368" y="804441"/>
            <a:ext cx="7723262" cy="536327"/>
          </a:xfrm>
          <a:prstGeom prst="rect">
            <a:avLst/>
          </a:prstGeom>
        </p:spPr>
      </p:pic>
      <p:sp>
        <p:nvSpPr>
          <p:cNvPr id="3" name="内容占位符 2"/>
          <p:cNvSpPr>
            <a:spLocks noGrp="1"/>
          </p:cNvSpPr>
          <p:nvPr>
            <p:ph idx="1"/>
          </p:nvPr>
        </p:nvSpPr>
        <p:spPr>
          <a:xfrm>
            <a:off x="360854" y="1484784"/>
            <a:ext cx="11485848" cy="3900235"/>
          </a:xfrm>
        </p:spPr>
        <p:txBody>
          <a:bodyPr/>
          <a:lstStyle/>
          <a:p>
            <a:pPr hangingPunct="0">
              <a:spcAft>
                <a:spcPts val="0"/>
              </a:spcAft>
              <a:tabLst>
                <a:tab pos="6301105" algn="l"/>
              </a:tabLst>
            </a:pPr>
            <a:r>
              <a:rPr lang="en-US" altLang="zh-CN" b="1" dirty="0"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反冲</a:t>
            </a:r>
            <a:r>
              <a:rPr lang="zh-CN" altLang="zh-CN" b="1" dirty="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现象</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定义</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49605" hangingPunct="0">
              <a:spcAft>
                <a:spcPts val="0"/>
              </a:spcAft>
              <a:tabLst>
                <a:tab pos="630110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一个静止的物体在内力的作用下分裂为两部分，一部分向某个方向运动，另外一个部分必然向相反方向运动，这个现象叫作反冲</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特点</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物体的不同部分在内力作用下向相反方向运动</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反冲运动中， 内力一般较大，通常可以用动量守恒定律来处理</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393607" y="4485020"/>
            <a:ext cx="2029192" cy="600164"/>
          </a:xfrm>
          <a:prstGeom prst="rect">
            <a:avLst/>
          </a:prstGeom>
          <a:solidFill>
            <a:srgbClr val="FFFF00"/>
          </a:solidFill>
        </p:spPr>
        <p:txBody>
          <a:bodyPr wrap="square">
            <a:spAutoFit/>
          </a:bodyPr>
          <a:lstStyle/>
          <a:p>
            <a:endParaRPr lang="zh-CN" altLang="en-US" sz="3300"/>
          </a:p>
        </p:txBody>
      </p:sp>
      <p:sp>
        <p:nvSpPr>
          <p:cNvPr id="4" name="矩形 3"/>
          <p:cNvSpPr/>
          <p:nvPr/>
        </p:nvSpPr>
        <p:spPr>
          <a:xfrm>
            <a:off x="7715235" y="3581642"/>
            <a:ext cx="955115" cy="600164"/>
          </a:xfrm>
          <a:prstGeom prst="rect">
            <a:avLst/>
          </a:prstGeom>
          <a:solidFill>
            <a:srgbClr val="FFFF00"/>
          </a:solidFill>
        </p:spPr>
        <p:txBody>
          <a:bodyPr wrap="square">
            <a:spAutoFit/>
          </a:bodyPr>
          <a:lstStyle/>
          <a:p>
            <a:endParaRPr lang="zh-CN" altLang="en-US" sz="3300"/>
          </a:p>
        </p:txBody>
      </p:sp>
      <mc:AlternateContent xmlns:mc="http://schemas.openxmlformats.org/markup-compatibility/2006">
        <mc:Choice xmlns:a14="http://schemas.microsoft.com/office/drawing/2010/main" Requires="a14">
          <p:sp>
            <p:nvSpPr>
              <p:cNvPr id="3" name="内容占位符 2"/>
              <p:cNvSpPr>
                <a:spLocks noGrp="1"/>
              </p:cNvSpPr>
              <p:nvPr>
                <p:ph idx="1"/>
              </p:nvPr>
            </p:nvSpPr>
            <p:spPr>
              <a:xfrm>
                <a:off x="360854" y="692696"/>
                <a:ext cx="11485848" cy="4542269"/>
              </a:xfrm>
            </p:spPr>
            <p:txBody>
              <a:bodyPr/>
              <a:lstStyle/>
              <a:p>
                <a:pPr hangingPunct="0">
                  <a:spcAft>
                    <a:spcPts val="0"/>
                  </a:spcAft>
                  <a:tabLst>
                    <a:tab pos="6301105" algn="l"/>
                  </a:tabLs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模型拓展</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气球和人</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586105" algn="dist" hangingPunct="0">
                  <a:spcAft>
                    <a:spcPts val="0"/>
                  </a:spcAft>
                  <a:tabLst>
                    <a:tab pos="630110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载人气球原来静止在空中，离地高度为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，人的质量为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，气球的质量为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不含人的质量</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若气球下悬吊一轻绳，人沿轻绳返回地面，取人和气球为一个系统，系统初始静止且同时开始运动</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人到达地面时，人对地的位移大小为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，设气球对地的位移大小为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，则根据</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人船模型</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ML</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mh</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，解得</a:t>
                </a:r>
                <a:r>
                  <a:rPr lang="en-US" altLang="zh-CN" b="1" i="1" dirty="0">
                    <a:solidFill>
                      <a:srgbClr val="000000"/>
                    </a:solidFill>
                    <a:latin typeface="Times New Roman" panose="02020603050405020304" pitchFamily="18" charset="0"/>
                    <a:ea typeface="宋体" panose="02010600030101010101" pitchFamily="2" charset="-122"/>
                  </a:rPr>
                  <a:t>L</a:t>
                </a:r>
                <a:r>
                  <a:rPr lang="zh-CN" altLang="zh-CN" b="1" dirty="0">
                    <a:solidFill>
                      <a:srgbClr val="000000"/>
                    </a:solidFill>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latin typeface="Cambria Math" panose="02040503050406030204" pitchFamily="18" charset="0"/>
                            <a:ea typeface="Cambria Math" panose="020405030504060302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𝑴</m:t>
                        </m:r>
                      </m:den>
                    </m:f>
                  </m:oMath>
                </a14:m>
                <a:r>
                  <a:rPr lang="en-US" altLang="zh-CN" b="1" i="1" dirty="0">
                    <a:solidFill>
                      <a:srgbClr val="000000"/>
                    </a:solidFill>
                    <a:latin typeface="Times New Roman" panose="02020603050405020304" pitchFamily="18" charset="0"/>
                    <a:ea typeface="宋体" panose="02010600030101010101" pitchFamily="2" charset="-122"/>
                  </a:rPr>
                  <a:t>h</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，则轻绳的长度至少</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i="1" dirty="0" smtClean="0">
                    <a:solidFill>
                      <a:srgbClr val="000000"/>
                    </a:solidFill>
                    <a:latin typeface="Times New Roman" panose="02020603050405020304" pitchFamily="18" charset="0"/>
                    <a:ea typeface="宋体" panose="02010600030101010101" pitchFamily="2" charset="-122"/>
                  </a:rPr>
                  <a:t>L</a:t>
                </a:r>
                <a:r>
                  <a:rPr lang="zh-CN" altLang="zh-CN" b="1" dirty="0">
                    <a:solidFill>
                      <a:srgbClr val="000000"/>
                    </a:solidFill>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rPr>
                  <a:t>h</a:t>
                </a:r>
                <a:r>
                  <a:rPr lang="zh-CN" altLang="zh-CN" b="1" dirty="0">
                    <a:solidFill>
                      <a:srgbClr val="000000"/>
                    </a:solidFill>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latin typeface="Cambria Math" panose="02040503050406030204" pitchFamily="18" charset="0"/>
                            <a:ea typeface="Cambria Math" panose="02040503050406030204" pitchFamily="18" charset="0"/>
                          </a:rPr>
                        </m:ctrlPr>
                      </m:fPr>
                      <m:num>
                        <m:r>
                          <m:rPr>
                            <m:nor/>
                          </m:rPr>
                          <a:rPr lang="en-US" altLang="zh-CN" b="1">
                            <a:solidFill>
                              <a:srgbClr val="000000"/>
                            </a:solidFill>
                            <a:latin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𝑴</m:t>
                        </m:r>
                        <m:r>
                          <a:rPr lang="en-US" altLang="zh-CN" b="1" i="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r>
                          <m:rPr>
                            <m:nor/>
                          </m:rPr>
                          <a:rPr lang="en-US" altLang="zh-CN" b="1">
                            <a:solidFill>
                              <a:srgbClr val="000000"/>
                            </a:solidFill>
                            <a:latin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𝒉</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𝑴</m:t>
                        </m:r>
                      </m:den>
                    </m:f>
                  </m:oMath>
                </a14:m>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3" name="内容占位符 2"/>
              <p:cNvSpPr>
                <a:spLocks noRot="1" noChangeAspect="1" noMove="1" noResize="1" noEditPoints="1" noAdjustHandles="1" noChangeArrowheads="1" noChangeShapeType="1" noTextEdit="1"/>
              </p:cNvSpPr>
              <p:nvPr>
                <p:ph idx="1"/>
              </p:nvPr>
            </p:nvSpPr>
            <p:spPr>
              <a:xfrm>
                <a:off x="360854" y="692696"/>
                <a:ext cx="11485848" cy="4542269"/>
              </a:xfrm>
              <a:blipFill rotWithShape="1">
                <a:blip r:embed="rId1"/>
                <a:stretch>
                  <a:fillRect l="-2" t="-12" r="1" b="1"/>
                </a:stretch>
              </a:blipFill>
            </p:spPr>
            <p:txBody>
              <a:bodyPr/>
              <a:lstStyle/>
              <a:p>
                <a:r>
                  <a:rPr lang="zh-CN" altLang="en-US">
                    <a:noFill/>
                  </a:rPr>
                  <a:t> </a:t>
                </a:r>
              </a:p>
            </p:txBody>
          </p:sp>
        </mc:Fallback>
      </mc:AlternateContent>
      <p:pic>
        <p:nvPicPr>
          <p:cNvPr id="7" name="bjd1.jpg" descr="id:2147491219;FounderCES"/>
          <p:cNvPicPr/>
          <p:nvPr/>
        </p:nvPicPr>
        <p:blipFill>
          <a:blip r:embed="rId2">
            <a:clrChange>
              <a:clrFrom>
                <a:srgbClr val="FFFFFE"/>
              </a:clrFrom>
              <a:clrTo>
                <a:srgbClr val="FFFFFE">
                  <a:alpha val="0"/>
                </a:srgbClr>
              </a:clrTo>
            </a:clrChange>
          </a:blip>
          <a:stretch>
            <a:fillRect/>
          </a:stretch>
        </p:blipFill>
        <p:spPr>
          <a:xfrm>
            <a:off x="4439022" y="4293096"/>
            <a:ext cx="2984500" cy="2148840"/>
          </a:xfrm>
          <a:prstGeom prst="rect">
            <a:avLst/>
          </a:prstGeom>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3224030" y="3689385"/>
            <a:ext cx="1296144" cy="600164"/>
          </a:xfrm>
          <a:prstGeom prst="rect">
            <a:avLst/>
          </a:prstGeom>
          <a:solidFill>
            <a:srgbClr val="FFFF00"/>
          </a:solidFill>
        </p:spPr>
        <p:txBody>
          <a:bodyPr wrap="square">
            <a:spAutoFit/>
          </a:bodyPr>
          <a:lstStyle/>
          <a:p>
            <a:endParaRPr lang="zh-CN" altLang="en-US" sz="3300"/>
          </a:p>
        </p:txBody>
      </p:sp>
      <mc:AlternateContent xmlns:mc="http://schemas.openxmlformats.org/markup-compatibility/2006">
        <mc:Choice xmlns:a14="http://schemas.microsoft.com/office/drawing/2010/main" Requires="a14">
          <p:sp>
            <p:nvSpPr>
              <p:cNvPr id="3" name="内容占位符 2"/>
              <p:cNvSpPr>
                <a:spLocks noGrp="1"/>
              </p:cNvSpPr>
              <p:nvPr>
                <p:ph idx="1"/>
              </p:nvPr>
            </p:nvSpPr>
            <p:spPr>
              <a:xfrm>
                <a:off x="360854" y="746120"/>
                <a:ext cx="11485848" cy="3624005"/>
              </a:xfrm>
            </p:spPr>
            <p:txBody>
              <a:bodyPr/>
              <a:lstStyle/>
              <a:p>
                <a:pPr hangingPunct="0">
                  <a:spcAft>
                    <a:spcPts val="0"/>
                  </a:spcAft>
                  <a:tabLst>
                    <a:tab pos="6301105" algn="l"/>
                  </a:tabLs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物块和斜面体</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603250" hangingPunct="0">
                  <a:spcAft>
                    <a:spcPts val="0"/>
                  </a:spcAft>
                  <a:tabLst>
                    <a:tab pos="630110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一个质量为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、底面边长为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的斜面体静止在光滑的水平面上，有一质量为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的物块由斜面体顶部无初速度滑至底部时，斜面体和物块组成的系统在水平方向不受外力，水平方向动量守恒，且初始时两物体均静止，根据</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人船模型</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mx</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Mx</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，其中</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是物块和斜面体在水平方向上对地的位移大小，且有</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，则斜面体移动的距离为</a:t>
                </a:r>
                <a:r>
                  <a:rPr lang="en-US" altLang="zh-CN" b="1" i="1" dirty="0">
                    <a:solidFill>
                      <a:srgbClr val="000000"/>
                    </a:solidFill>
                    <a:latin typeface="Times New Roman" panose="02020603050405020304" pitchFamily="18" charset="0"/>
                    <a:ea typeface="宋体" panose="02010600030101010101" pitchFamily="2" charset="-122"/>
                  </a:rPr>
                  <a:t>x</a:t>
                </a:r>
                <a:r>
                  <a:rPr lang="en-US" altLang="zh-CN" b="1" baseline="-25000" dirty="0">
                    <a:solidFill>
                      <a:srgbClr val="000000"/>
                    </a:solidFill>
                    <a:latin typeface="Times New Roman" panose="02020603050405020304" pitchFamily="18" charset="0"/>
                    <a:ea typeface="宋体" panose="02010600030101010101" pitchFamily="2" charset="-122"/>
                  </a:rPr>
                  <a:t>2</a:t>
                </a:r>
                <a:r>
                  <a:rPr lang="zh-CN" altLang="zh-CN" b="1" dirty="0">
                    <a:solidFill>
                      <a:srgbClr val="000000"/>
                    </a:solidFill>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latin typeface="Cambria Math" panose="02040503050406030204" pitchFamily="18" charset="0"/>
                            <a:ea typeface="Cambria Math" panose="020405030504060302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𝑴</m:t>
                        </m:r>
                        <m:r>
                          <a:rPr lang="en-US" altLang="zh-CN" b="1" i="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den>
                    </m:f>
                  </m:oMath>
                </a14:m>
                <a:r>
                  <a:rPr lang="en-US" altLang="zh-CN" b="1" i="1" dirty="0">
                    <a:solidFill>
                      <a:srgbClr val="000000"/>
                    </a:solidFill>
                    <a:latin typeface="Times New Roman" panose="02020603050405020304" pitchFamily="18" charset="0"/>
                    <a:ea typeface="宋体" panose="02010600030101010101" pitchFamily="2" charset="-122"/>
                  </a:rPr>
                  <a:t>b</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3" name="内容占位符 2"/>
              <p:cNvSpPr>
                <a:spLocks noRot="1" noChangeAspect="1" noMove="1" noResize="1" noEditPoints="1" noAdjustHandles="1" noChangeArrowheads="1" noChangeShapeType="1" noTextEdit="1"/>
              </p:cNvSpPr>
              <p:nvPr>
                <p:ph idx="1"/>
              </p:nvPr>
            </p:nvSpPr>
            <p:spPr>
              <a:xfrm>
                <a:off x="360854" y="746120"/>
                <a:ext cx="11485848" cy="3624005"/>
              </a:xfrm>
              <a:blipFill rotWithShape="1">
                <a:blip r:embed="rId1"/>
                <a:stretch>
                  <a:fillRect l="-2" t="-17" r="1" b="2"/>
                </a:stretch>
              </a:blipFill>
            </p:spPr>
            <p:txBody>
              <a:bodyPr/>
              <a:lstStyle/>
              <a:p>
                <a:r>
                  <a:rPr lang="zh-CN" altLang="en-US">
                    <a:noFill/>
                  </a:rPr>
                  <a:t> </a:t>
                </a:r>
              </a:p>
            </p:txBody>
          </p:sp>
        </mc:Fallback>
      </mc:AlternateContent>
      <p:pic>
        <p:nvPicPr>
          <p:cNvPr id="4" name="图片 3"/>
          <p:cNvPicPr>
            <a:picLocks noChangeAspect="1"/>
          </p:cNvPicPr>
          <p:nvPr/>
        </p:nvPicPr>
        <p:blipFill>
          <a:blip r:embed="rId2">
            <a:clrChange>
              <a:clrFrom>
                <a:srgbClr val="FFFFFF"/>
              </a:clrFrom>
              <a:clrTo>
                <a:srgbClr val="FFFFFF">
                  <a:alpha val="0"/>
                </a:srgbClr>
              </a:clrTo>
            </a:clrChange>
          </a:blip>
          <a:stretch>
            <a:fillRect/>
          </a:stretch>
        </p:blipFill>
        <p:spPr>
          <a:xfrm>
            <a:off x="4583038" y="3717032"/>
            <a:ext cx="2808312" cy="2421847"/>
          </a:xfrm>
          <a:prstGeom prst="rect">
            <a:avLst/>
          </a:prstGeom>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1054646" y="5979936"/>
            <a:ext cx="3888432" cy="600164"/>
          </a:xfrm>
          <a:prstGeom prst="rect">
            <a:avLst/>
          </a:prstGeom>
          <a:solidFill>
            <a:srgbClr val="FFFF00"/>
          </a:solidFill>
        </p:spPr>
        <p:txBody>
          <a:bodyPr wrap="square">
            <a:spAutoFit/>
          </a:bodyPr>
          <a:lstStyle/>
          <a:p>
            <a:endParaRPr lang="zh-CN" altLang="en-US" sz="3300"/>
          </a:p>
        </p:txBody>
      </p:sp>
      <p:sp>
        <p:nvSpPr>
          <p:cNvPr id="5" name="矩形 4"/>
          <p:cNvSpPr/>
          <p:nvPr/>
        </p:nvSpPr>
        <p:spPr>
          <a:xfrm>
            <a:off x="1630710" y="4615632"/>
            <a:ext cx="3456384" cy="600164"/>
          </a:xfrm>
          <a:prstGeom prst="rect">
            <a:avLst/>
          </a:prstGeom>
          <a:solidFill>
            <a:srgbClr val="FFFF00"/>
          </a:solidFill>
        </p:spPr>
        <p:txBody>
          <a:bodyPr wrap="square">
            <a:spAutoFit/>
          </a:bodyPr>
          <a:lstStyle/>
          <a:p>
            <a:endParaRPr lang="zh-CN" altLang="en-US" sz="3300"/>
          </a:p>
        </p:txBody>
      </p:sp>
      <mc:AlternateContent xmlns:mc="http://schemas.openxmlformats.org/markup-compatibility/2006">
        <mc:Choice xmlns:a14="http://schemas.microsoft.com/office/drawing/2010/main" Requires="a14">
          <p:sp>
            <p:nvSpPr>
              <p:cNvPr id="3" name="内容占位符 2"/>
              <p:cNvSpPr>
                <a:spLocks noGrp="1"/>
              </p:cNvSpPr>
              <p:nvPr>
                <p:ph idx="1"/>
              </p:nvPr>
            </p:nvSpPr>
            <p:spPr>
              <a:xfrm>
                <a:off x="360854" y="548680"/>
                <a:ext cx="11485848" cy="6165021"/>
              </a:xfrm>
            </p:spPr>
            <p:txBody>
              <a:bodyPr/>
              <a:lstStyle/>
              <a:p>
                <a:pPr hangingPunct="0">
                  <a:spcAft>
                    <a:spcPts val="0"/>
                  </a:spcAft>
                  <a:tabLst>
                    <a:tab pos="6301105" algn="l"/>
                  </a:tabLs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小球和凹槽</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3250" hangingPunct="0">
                  <a:spcAft>
                    <a:spcPts val="0"/>
                  </a:spcAft>
                  <a:tabLst>
                    <a:tab pos="630110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如图所示，小球质量为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，凹槽质量为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，半径为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，将</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静止释放，不计所有摩擦阻力</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tabLst>
                    <a:tab pos="6301105" algn="l"/>
                  </a:tabLst>
                </a:pP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endPar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小球</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运动到最低点时，水平方向上动量守恒</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i="1" dirty="0" err="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i="1" dirty="0" err="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，运动时间相同，则位移大小之和</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b="1" i="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b="1" i="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mx</a:t>
                </a:r>
                <a:r>
                  <a:rPr lang="en-US" altLang="zh-CN" b="1" i="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Mx</a:t>
                </a:r>
                <a:r>
                  <a:rPr lang="en-US" altLang="zh-CN" b="1" i="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联立解得</a:t>
                </a:r>
                <a:r>
                  <a:rPr lang="en-US" altLang="zh-CN" b="1" i="1" dirty="0" err="1">
                    <a:solidFill>
                      <a:srgbClr val="000000"/>
                    </a:solidFill>
                    <a:latin typeface="Times New Roman" panose="02020603050405020304" pitchFamily="18" charset="0"/>
                    <a:ea typeface="宋体" panose="02010600030101010101" pitchFamily="2" charset="-122"/>
                  </a:rPr>
                  <a:t>x</a:t>
                </a:r>
                <a:r>
                  <a:rPr lang="en-US" altLang="zh-CN" b="1" i="1" baseline="-25000" dirty="0" err="1">
                    <a:solidFill>
                      <a:srgbClr val="000000"/>
                    </a:solidFill>
                    <a:latin typeface="Times New Roman" panose="02020603050405020304" pitchFamily="18" charset="0"/>
                    <a:ea typeface="宋体" panose="02010600030101010101" pitchFamily="2" charset="-122"/>
                  </a:rPr>
                  <a:t>m</a:t>
                </a:r>
                <a:r>
                  <a:rPr lang="zh-CN" altLang="zh-CN" b="1" dirty="0">
                    <a:solidFill>
                      <a:srgbClr val="000000"/>
                    </a:solidFill>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latin typeface="Cambria Math" panose="02040503050406030204" pitchFamily="18" charset="0"/>
                            <a:ea typeface="Cambria Math" panose="020405030504060302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𝑴</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r>
                          <a:rPr lang="en-US" altLang="zh-CN" b="1" i="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𝑴</m:t>
                        </m:r>
                      </m:den>
                    </m:f>
                  </m:oMath>
                </a14:m>
                <a:r>
                  <a:rPr lang="en-US" altLang="zh-CN" b="1" i="1" dirty="0">
                    <a:solidFill>
                      <a:srgbClr val="000000"/>
                    </a:solidFill>
                    <a:latin typeface="Times New Roman" panose="02020603050405020304" pitchFamily="18" charset="0"/>
                    <a:ea typeface="宋体" panose="02010600030101010101" pitchFamily="2" charset="-122"/>
                  </a:rPr>
                  <a:t>R</a:t>
                </a:r>
                <a:r>
                  <a:rPr lang="zh-CN" altLang="zh-CN" b="1" dirty="0">
                    <a:solidFill>
                      <a:srgbClr val="000000"/>
                    </a:solidFill>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rPr>
                  <a:t>x</a:t>
                </a:r>
                <a:r>
                  <a:rPr lang="en-US" altLang="zh-CN" b="1" i="1" baseline="-25000" dirty="0" err="1">
                    <a:solidFill>
                      <a:srgbClr val="000000"/>
                    </a:solidFill>
                    <a:latin typeface="Times New Roman" panose="02020603050405020304" pitchFamily="18" charset="0"/>
                    <a:ea typeface="宋体" panose="02010600030101010101" pitchFamily="2" charset="-122"/>
                  </a:rPr>
                  <a:t>M</a:t>
                </a:r>
                <a:r>
                  <a:rPr lang="zh-CN" altLang="zh-CN" b="1" dirty="0">
                    <a:solidFill>
                      <a:srgbClr val="000000"/>
                    </a:solidFill>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latin typeface="Cambria Math" panose="02040503050406030204" pitchFamily="18" charset="0"/>
                            <a:ea typeface="Cambria Math" panose="020405030504060302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r>
                          <a:rPr lang="en-US" altLang="zh-CN" b="1" i="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𝑴</m:t>
                        </m:r>
                      </m:den>
                    </m:f>
                  </m:oMath>
                </a14:m>
                <a:r>
                  <a:rPr lang="en-US" altLang="zh-CN" b="1" i="1" dirty="0">
                    <a:solidFill>
                      <a:srgbClr val="000000"/>
                    </a:solidFill>
                    <a:latin typeface="Times New Roman" panose="02020603050405020304" pitchFamily="18" charset="0"/>
                    <a:ea typeface="宋体" panose="02010600030101010101" pitchFamily="2" charset="-122"/>
                  </a:rPr>
                  <a:t>R</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小球运动到另外一端最高点时，水平方向上动量守恒，同理，有</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b="1" i="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b="1" i="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解得</a:t>
                </a:r>
                <a:r>
                  <a:rPr lang="en-US" altLang="zh-CN" b="1" i="1" dirty="0" err="1">
                    <a:solidFill>
                      <a:srgbClr val="000000"/>
                    </a:solidFill>
                    <a:latin typeface="Times New Roman" panose="02020603050405020304" pitchFamily="18" charset="0"/>
                    <a:ea typeface="宋体" panose="02010600030101010101" pitchFamily="2" charset="-122"/>
                  </a:rPr>
                  <a:t>x</a:t>
                </a:r>
                <a:r>
                  <a:rPr lang="en-US" altLang="zh-CN" b="1" i="1" baseline="-25000" dirty="0" err="1">
                    <a:solidFill>
                      <a:srgbClr val="000000"/>
                    </a:solidFill>
                    <a:latin typeface="Times New Roman" panose="02020603050405020304" pitchFamily="18" charset="0"/>
                    <a:ea typeface="宋体" panose="02010600030101010101" pitchFamily="2" charset="-122"/>
                  </a:rPr>
                  <a:t>m</a:t>
                </a:r>
                <a:r>
                  <a:rPr lang="zh-CN" altLang="zh-CN" b="1" dirty="0">
                    <a:solidFill>
                      <a:srgbClr val="000000"/>
                    </a:solidFill>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latin typeface="Cambria Math" panose="02040503050406030204" pitchFamily="18" charset="0"/>
                            <a:ea typeface="Cambria Math" panose="020405030504060302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𝑴</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r>
                          <a:rPr lang="en-US" altLang="zh-CN" b="1" i="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𝑴</m:t>
                        </m:r>
                      </m:den>
                    </m:f>
                  </m:oMath>
                </a14:m>
                <a:r>
                  <a:rPr lang="zh-CN" altLang="zh-CN" b="1" dirty="0">
                    <a:solidFill>
                      <a:srgbClr val="000000"/>
                    </a:solidFill>
                    <a:ea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rPr>
                  <a:t>2</a:t>
                </a:r>
                <a:r>
                  <a:rPr lang="en-US" altLang="zh-CN" b="1" i="1" dirty="0">
                    <a:solidFill>
                      <a:srgbClr val="000000"/>
                    </a:solidFill>
                    <a:latin typeface="Times New Roman" panose="02020603050405020304" pitchFamily="18" charset="0"/>
                    <a:ea typeface="宋体" panose="02010600030101010101" pitchFamily="2" charset="-122"/>
                  </a:rPr>
                  <a:t>R</a:t>
                </a:r>
                <a:r>
                  <a:rPr lang="zh-CN" altLang="zh-CN" b="1" dirty="0">
                    <a:solidFill>
                      <a:srgbClr val="000000"/>
                    </a:solidFill>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rPr>
                  <a:t>x</a:t>
                </a:r>
                <a:r>
                  <a:rPr lang="en-US" altLang="zh-CN" b="1" i="1" baseline="-25000" dirty="0" err="1">
                    <a:solidFill>
                      <a:srgbClr val="000000"/>
                    </a:solidFill>
                    <a:latin typeface="Times New Roman" panose="02020603050405020304" pitchFamily="18" charset="0"/>
                    <a:ea typeface="宋体" panose="02010600030101010101" pitchFamily="2" charset="-122"/>
                  </a:rPr>
                  <a:t>M</a:t>
                </a:r>
                <a:r>
                  <a:rPr lang="zh-CN" altLang="zh-CN" b="1" dirty="0">
                    <a:solidFill>
                      <a:srgbClr val="000000"/>
                    </a:solidFill>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latin typeface="Cambria Math" panose="02040503050406030204" pitchFamily="18" charset="0"/>
                            <a:ea typeface="Cambria Math" panose="020405030504060302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r>
                          <a:rPr lang="en-US" altLang="zh-CN" b="1" i="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𝑴</m:t>
                        </m:r>
                      </m:den>
                    </m:f>
                  </m:oMath>
                </a14:m>
                <a:r>
                  <a:rPr lang="en-US" altLang="zh-CN" b="1" dirty="0">
                    <a:solidFill>
                      <a:srgbClr val="000000"/>
                    </a:solidFill>
                    <a:latin typeface="Times New Roman" panose="02020603050405020304" pitchFamily="18" charset="0"/>
                    <a:ea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rPr>
                  <a:t>2</a:t>
                </a:r>
                <a:r>
                  <a:rPr lang="en-US" altLang="zh-CN" b="1" i="1" dirty="0">
                    <a:solidFill>
                      <a:srgbClr val="000000"/>
                    </a:solidFill>
                    <a:latin typeface="Times New Roman" panose="02020603050405020304" pitchFamily="18" charset="0"/>
                    <a:ea typeface="宋体" panose="02010600030101010101" pitchFamily="2" charset="-122"/>
                  </a:rPr>
                  <a:t>R</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3" name="内容占位符 2"/>
              <p:cNvSpPr>
                <a:spLocks noRot="1" noChangeAspect="1" noMove="1" noResize="1" noEditPoints="1" noAdjustHandles="1" noChangeArrowheads="1" noChangeShapeType="1" noTextEdit="1"/>
              </p:cNvSpPr>
              <p:nvPr>
                <p:ph idx="1"/>
              </p:nvPr>
            </p:nvSpPr>
            <p:spPr>
              <a:xfrm>
                <a:off x="360854" y="548680"/>
                <a:ext cx="11485848" cy="6165021"/>
              </a:xfrm>
              <a:blipFill rotWithShape="1">
                <a:blip r:embed="rId1"/>
                <a:stretch>
                  <a:fillRect l="-2" t="-1" r="1" b="8"/>
                </a:stretch>
              </a:blipFill>
            </p:spPr>
            <p:txBody>
              <a:bodyPr/>
              <a:lstStyle/>
              <a:p>
                <a:r>
                  <a:rPr lang="zh-CN" altLang="en-US">
                    <a:noFill/>
                  </a:rPr>
                  <a:t> </a:t>
                </a:r>
              </a:p>
            </p:txBody>
          </p:sp>
        </mc:Fallback>
      </mc:AlternateContent>
      <p:pic>
        <p:nvPicPr>
          <p:cNvPr id="4" name="wld524.jpg" descr="id:2147491233;FounderCES"/>
          <p:cNvPicPr/>
          <p:nvPr/>
        </p:nvPicPr>
        <p:blipFill>
          <a:blip r:embed="rId2"/>
          <a:stretch>
            <a:fillRect/>
          </a:stretch>
        </p:blipFill>
        <p:spPr>
          <a:xfrm>
            <a:off x="4295006" y="1844824"/>
            <a:ext cx="2958465" cy="1254125"/>
          </a:xfrm>
          <a:prstGeom prst="rect">
            <a:avLst/>
          </a:prstGeom>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24典例3.eps" descr="id:2147491744;FounderCES"/>
          <p:cNvPicPr/>
          <p:nvPr/>
        </p:nvPicPr>
        <p:blipFill>
          <a:blip r:embed="rId1"/>
          <a:stretch>
            <a:fillRect/>
          </a:stretch>
        </p:blipFill>
        <p:spPr>
          <a:xfrm>
            <a:off x="375220" y="937834"/>
            <a:ext cx="904076" cy="291022"/>
          </a:xfrm>
          <a:prstGeom prst="rect">
            <a:avLst/>
          </a:prstGeom>
        </p:spPr>
      </p:pic>
      <p:pic>
        <p:nvPicPr>
          <p:cNvPr id="6" name="24答案.eps" descr="id:2147491765;FounderCES"/>
          <p:cNvPicPr/>
          <p:nvPr/>
        </p:nvPicPr>
        <p:blipFill>
          <a:blip r:embed="rId2"/>
          <a:stretch>
            <a:fillRect/>
          </a:stretch>
        </p:blipFill>
        <p:spPr>
          <a:xfrm>
            <a:off x="415550" y="5958245"/>
            <a:ext cx="840740" cy="299720"/>
          </a:xfrm>
          <a:prstGeom prst="rect">
            <a:avLst/>
          </a:prstGeom>
        </p:spPr>
      </p:pic>
      <mc:AlternateContent xmlns:mc="http://schemas.openxmlformats.org/markup-compatibility/2006">
        <mc:Choice xmlns:a14="http://schemas.microsoft.com/office/drawing/2010/main" Requires="a14">
          <p:sp>
            <p:nvSpPr>
              <p:cNvPr id="3" name="内容占位符 2"/>
              <p:cNvSpPr>
                <a:spLocks noGrp="1"/>
              </p:cNvSpPr>
              <p:nvPr>
                <p:ph idx="1"/>
              </p:nvPr>
            </p:nvSpPr>
            <p:spPr>
              <a:xfrm>
                <a:off x="360854" y="764704"/>
                <a:ext cx="11485848" cy="5070362"/>
              </a:xfrm>
            </p:spPr>
            <p:txBody>
              <a:bodyPr/>
              <a:lstStyle/>
              <a:p>
                <a:pPr hangingPunct="0">
                  <a:spcAft>
                    <a:spcPts val="0"/>
                  </a:spcAft>
                  <a:tabLst>
                    <a:tab pos="6301105" algn="l"/>
                  </a:tabLs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多选</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如图所示，甲、乙两车的质量均为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，静置在光滑的水平面上，两车相距为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乙车上站立着一个质量为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的人，他通过一条轻绳拉甲车，甲、乙两车最后相接触，以下说法中正确的</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甲、乙两车运动中速度大小之比为</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𝑴</m:t>
                        </m:r>
                        <m:r>
                          <a:rPr lang="en-US" altLang="zh-CN" b="1" i="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den>
                    </m:f>
                  </m:oMath>
                </a14:m>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甲、乙两车运动中速度大小之比为</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𝑴</m:t>
                        </m:r>
                        <m:r>
                          <a:rPr lang="en-US" altLang="zh-CN" b="1" i="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𝑴</m:t>
                        </m:r>
                      </m:den>
                    </m:f>
                  </m:oMath>
                </a14:m>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甲车移动的距离为</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𝑴</m:t>
                        </m:r>
                        <m:r>
                          <a:rPr lang="en-US" altLang="zh-CN" b="1" i="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𝑳</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𝑴</m:t>
                        </m:r>
                        <m:r>
                          <a:rPr lang="en-US" altLang="zh-CN" b="1" i="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den>
                    </m:f>
                  </m:oMath>
                </a14:m>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乙车移动的距离为</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𝑴𝑳</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𝑴</m:t>
                        </m:r>
                        <m:r>
                          <a:rPr lang="en-US" altLang="zh-CN" b="1" i="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den>
                    </m:f>
                  </m:oMath>
                </a14:m>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3" name="内容占位符 2"/>
              <p:cNvSpPr>
                <a:spLocks noRot="1" noChangeAspect="1" noMove="1" noResize="1" noEditPoints="1" noAdjustHandles="1" noChangeArrowheads="1" noChangeShapeType="1" noTextEdit="1"/>
              </p:cNvSpPr>
              <p:nvPr>
                <p:ph idx="1"/>
              </p:nvPr>
            </p:nvSpPr>
            <p:spPr>
              <a:xfrm>
                <a:off x="360854" y="764704"/>
                <a:ext cx="11485848" cy="5070362"/>
              </a:xfrm>
              <a:blipFill rotWithShape="1">
                <a:blip r:embed="rId3"/>
                <a:stretch>
                  <a:fillRect l="-2" t="-3" r="1" b="1"/>
                </a:stretch>
              </a:blipFill>
            </p:spPr>
            <p:txBody>
              <a:bodyPr/>
              <a:lstStyle/>
              <a:p>
                <a:r>
                  <a:rPr lang="zh-CN" altLang="en-US">
                    <a:noFill/>
                  </a:rPr>
                  <a:t> </a:t>
                </a:r>
              </a:p>
            </p:txBody>
          </p:sp>
        </mc:Fallback>
      </mc:AlternateContent>
      <p:sp>
        <p:nvSpPr>
          <p:cNvPr id="2" name="矩形 1"/>
          <p:cNvSpPr/>
          <p:nvPr/>
        </p:nvSpPr>
        <p:spPr>
          <a:xfrm>
            <a:off x="1414686" y="5877272"/>
            <a:ext cx="922047" cy="461665"/>
          </a:xfrm>
          <a:prstGeom prst="rect">
            <a:avLst/>
          </a:prstGeom>
        </p:spPr>
        <p:txBody>
          <a:bodyPr wrap="none">
            <a:spAutoFit/>
          </a:bodyPr>
          <a:lstStyle/>
          <a:p>
            <a:r>
              <a:rPr lang="en-US" altLang="zh-CN" sz="2400">
                <a:solidFill>
                  <a:srgbClr val="000000"/>
                </a:solidFill>
              </a:rPr>
              <a:t>B</a:t>
            </a:r>
            <a:r>
              <a:rPr lang="zh-CN" altLang="zh-CN" sz="2400">
                <a:solidFill>
                  <a:srgbClr val="000000"/>
                </a:solidFill>
                <a:cs typeface="Times New Roman" panose="02020603050405020304" pitchFamily="18" charset="0"/>
              </a:rPr>
              <a:t>、</a:t>
            </a:r>
            <a:r>
              <a:rPr lang="en-US" altLang="zh-CN" sz="2400">
                <a:solidFill>
                  <a:srgbClr val="000000"/>
                </a:solidFill>
              </a:rPr>
              <a:t>C</a:t>
            </a:r>
            <a:endParaRPr lang="zh-CN" altLang="en-US"/>
          </a:p>
        </p:txBody>
      </p:sp>
      <p:pic>
        <p:nvPicPr>
          <p:cNvPr id="7" name="hjjbwxb10.jpg" descr="id:2147491247;FounderCES"/>
          <p:cNvPicPr/>
          <p:nvPr/>
        </p:nvPicPr>
        <p:blipFill>
          <a:blip r:embed="rId4"/>
          <a:stretch>
            <a:fillRect/>
          </a:stretch>
        </p:blipFill>
        <p:spPr>
          <a:xfrm>
            <a:off x="7139404" y="2492896"/>
            <a:ext cx="3086835" cy="957223"/>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24解析.eps" descr="id:2147491694;FounderCES"/>
          <p:cNvPicPr/>
          <p:nvPr/>
        </p:nvPicPr>
        <p:blipFill>
          <a:blip r:embed="rId1"/>
          <a:stretch>
            <a:fillRect/>
          </a:stretch>
        </p:blipFill>
        <p:spPr>
          <a:xfrm>
            <a:off x="406574" y="948222"/>
            <a:ext cx="764309" cy="272473"/>
          </a:xfrm>
          <a:prstGeom prst="rect">
            <a:avLst/>
          </a:prstGeom>
        </p:spPr>
      </p:pic>
      <mc:AlternateContent xmlns:mc="http://schemas.openxmlformats.org/markup-compatibility/2006">
        <mc:Choice xmlns:a14="http://schemas.microsoft.com/office/drawing/2010/main" Requires="a14">
          <p:sp>
            <p:nvSpPr>
              <p:cNvPr id="3" name="内容占位符 2"/>
              <p:cNvSpPr>
                <a:spLocks noGrp="1"/>
              </p:cNvSpPr>
              <p:nvPr>
                <p:ph idx="1"/>
              </p:nvPr>
            </p:nvSpPr>
            <p:spPr>
              <a:xfrm>
                <a:off x="360854" y="716283"/>
                <a:ext cx="11485848" cy="3338543"/>
              </a:xfrm>
            </p:spPr>
            <p:txBody>
              <a:bodyPr/>
              <a:lstStyle/>
              <a:p>
                <a:pPr hangingPunct="0">
                  <a:spcAft>
                    <a:spcPts val="0"/>
                  </a:spcAft>
                  <a:tabLst>
                    <a:tab pos="6301105" algn="l"/>
                  </a:tabLs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甲</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、乙两车以及人组成的系统动量守恒</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规定向右为正方向</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根据动量守恒定律有</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i="1" dirty="0" err="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baseline="-250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甲</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baseline="-250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乙</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解得</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m:rPr>
                                <m:nor/>
                              </m:rP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m:rPr>
                                <m:nor/>
                              </m:rPr>
                              <a:rPr lang="zh-CN" altLang="zh-CN" b="1" baseline="-5000">
                                <a:solidFill>
                                  <a:srgbClr val="000000"/>
                                </a:solidFill>
                                <a:latin typeface="Cambria Math" panose="02040503050406030204" pitchFamily="18" charset="0"/>
                                <a:ea typeface="宋体" panose="02010600030101010101" pitchFamily="2" charset="-122"/>
                                <a:cs typeface="Times New Roman" panose="02020603050405020304" pitchFamily="18" charset="0"/>
                              </a:rPr>
                              <m:t>甲</m:t>
                            </m:r>
                          </m:sub>
                        </m:sSub>
                      </m:num>
                      <m:den>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m:rPr>
                                <m:nor/>
                              </m:rP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m:rPr>
                                <m:nor/>
                              </m:rPr>
                              <a:rPr lang="zh-CN" altLang="zh-CN" b="1" baseline="-25000">
                                <a:solidFill>
                                  <a:srgbClr val="000000"/>
                                </a:solidFill>
                                <a:latin typeface="Cambria Math" panose="02040503050406030204" pitchFamily="18" charset="0"/>
                                <a:ea typeface="宋体" panose="02010600030101010101" pitchFamily="2" charset="-122"/>
                                <a:cs typeface="Times New Roman" panose="02020603050405020304" pitchFamily="18" charset="0"/>
                              </a:rPr>
                              <m:t>乙</m:t>
                            </m:r>
                          </m:sub>
                        </m:sSub>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𝑴</m:t>
                        </m:r>
                        <m:r>
                          <a:rPr lang="en-US" altLang="zh-CN" b="1" i="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𝑴</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根据动量守恒有</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Mx</a:t>
                </a:r>
                <a:r>
                  <a:rPr lang="zh-CN" altLang="zh-CN" b="1" baseline="-250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甲</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baseline="-250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乙</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baseline="-250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甲</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baseline="-250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乙</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解得甲车移动的距离</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baseline="-250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甲</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𝑴</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𝑳</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𝑴</m:t>
                        </m:r>
                        <m:r>
                          <a:rPr lang="en-US" altLang="zh-CN" b="1" i="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乙车移动的距离</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baseline="-250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乙</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𝑴𝑳</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𝑴</m:t>
                        </m:r>
                        <m:r>
                          <a:rPr lang="en-US" altLang="zh-CN" b="1" i="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故选</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3" name="内容占位符 2"/>
              <p:cNvSpPr>
                <a:spLocks noRot="1" noChangeAspect="1" noMove="1" noResize="1" noEditPoints="1" noAdjustHandles="1" noChangeArrowheads="1" noChangeShapeType="1" noTextEdit="1"/>
              </p:cNvSpPr>
              <p:nvPr>
                <p:ph idx="1"/>
              </p:nvPr>
            </p:nvSpPr>
            <p:spPr>
              <a:xfrm>
                <a:off x="360854" y="716283"/>
                <a:ext cx="11485848" cy="3338543"/>
              </a:xfrm>
              <a:blipFill rotWithShape="1">
                <a:blip r:embed="rId2"/>
                <a:stretch>
                  <a:fillRect l="-2" r="1" b="11"/>
                </a:stretch>
              </a:blipFill>
            </p:spPr>
            <p:txBody>
              <a:bodyPr/>
              <a:lstStyle/>
              <a:p>
                <a:r>
                  <a:rPr lang="zh-CN" altLang="en-US">
                    <a:noFill/>
                  </a:rPr>
                  <a:t> </a:t>
                </a:r>
              </a:p>
            </p:txBody>
          </p:sp>
        </mc:Fallback>
      </mc:AlternateContent>
      <p:pic>
        <p:nvPicPr>
          <p:cNvPr id="4" name="hjjbwxb10.jpg" descr="id:2147491247;FounderCES"/>
          <p:cNvPicPr/>
          <p:nvPr/>
        </p:nvPicPr>
        <p:blipFill>
          <a:blip r:embed="rId3"/>
          <a:stretch>
            <a:fillRect/>
          </a:stretch>
        </p:blipFill>
        <p:spPr>
          <a:xfrm>
            <a:off x="3827036" y="4127961"/>
            <a:ext cx="3086835" cy="957223"/>
          </a:xfrm>
          <a:prstGeom prst="rect">
            <a:avLst/>
          </a:prstGeom>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1558533"/>
            <a:ext cx="11485848" cy="1130246"/>
          </a:xfrm>
        </p:spPr>
        <p:txBody>
          <a:bodyPr/>
          <a:lstStyle/>
          <a:p>
            <a:pPr hangingPunct="0">
              <a:spcAft>
                <a:spcPts val="0"/>
              </a:spcAft>
              <a:tabLst>
                <a:tab pos="6301105" algn="l"/>
              </a:tabLst>
            </a:pPr>
            <a:r>
              <a:rPr lang="en-US"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处理</a:t>
            </a:r>
            <a:r>
              <a:rPr lang="zh-CN" altLang="zh-CN" b="1">
                <a:solidFill>
                  <a:srgbClr val="00A451"/>
                </a:solidFill>
                <a:latin typeface="Times New Roman" panose="02020603050405020304" pitchFamily="18" charset="0"/>
                <a:ea typeface="黑体" panose="02010609060101010101" pitchFamily="49" charset="-122"/>
                <a:cs typeface="Times New Roman" panose="02020603050405020304" pitchFamily="18" charset="0"/>
              </a:rPr>
              <a:t>动力学问题的三种思路</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力的三个作用效果与五个</a:t>
            </a:r>
            <a:r>
              <a:rPr lang="zh-CN"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规律</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24情境通.eps" descr="id:2147491268;FounderCES"/>
          <p:cNvPicPr/>
          <p:nvPr/>
        </p:nvPicPr>
        <p:blipFill>
          <a:blip r:embed="rId1">
            <a:clrChange>
              <a:clrFrom>
                <a:srgbClr val="000000">
                  <a:alpha val="0"/>
                </a:srgbClr>
              </a:clrFrom>
              <a:clrTo>
                <a:srgbClr val="000000">
                  <a:alpha val="0"/>
                </a:srgbClr>
              </a:clrTo>
            </a:clrChange>
          </a:blip>
          <a:stretch>
            <a:fillRect/>
          </a:stretch>
        </p:blipFill>
        <p:spPr>
          <a:xfrm>
            <a:off x="2638822" y="768251"/>
            <a:ext cx="6357620" cy="644525"/>
          </a:xfrm>
          <a:prstGeom prst="rect">
            <a:avLst/>
          </a:prstGeom>
        </p:spPr>
      </p:pic>
      <p:pic>
        <p:nvPicPr>
          <p:cNvPr id="5" name="情境1.eps" descr="id:2147491275;FounderCES"/>
          <p:cNvPicPr/>
          <p:nvPr/>
        </p:nvPicPr>
        <p:blipFill>
          <a:blip r:embed="rId2"/>
          <a:stretch>
            <a:fillRect/>
          </a:stretch>
        </p:blipFill>
        <p:spPr>
          <a:xfrm>
            <a:off x="391635" y="1726686"/>
            <a:ext cx="1009015" cy="354330"/>
          </a:xfrm>
          <a:prstGeom prst="rect">
            <a:avLst/>
          </a:prstGeom>
        </p:spPr>
      </p:pic>
      <p:graphicFrame>
        <p:nvGraphicFramePr>
          <p:cNvPr id="2" name="表格 1"/>
          <p:cNvGraphicFramePr>
            <a:graphicFrameLocks noGrp="1"/>
          </p:cNvGraphicFramePr>
          <p:nvPr/>
        </p:nvGraphicFramePr>
        <p:xfrm>
          <a:off x="406574" y="2780928"/>
          <a:ext cx="11377264" cy="2247062"/>
        </p:xfrm>
        <a:graphic>
          <a:graphicData uri="http://schemas.openxmlformats.org/drawingml/2006/table">
            <a:tbl>
              <a:tblPr firstRow="1" firstCol="1" bandRow="1"/>
              <a:tblGrid>
                <a:gridCol w="1385693"/>
                <a:gridCol w="1604486"/>
                <a:gridCol w="6010821"/>
                <a:gridCol w="2376264"/>
              </a:tblGrid>
              <a:tr h="339684">
                <a:tc>
                  <a:txBody>
                    <a:bodyPr/>
                    <a:lstStyle/>
                    <a:p>
                      <a:pPr algn="ctr" hangingPunct="0">
                        <a:lnSpc>
                          <a:spcPct val="150000"/>
                        </a:lnSpc>
                        <a:spcAft>
                          <a:spcPts val="0"/>
                        </a:spcAft>
                        <a:tabLst>
                          <a:tab pos="630110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分类</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301105" algn="l"/>
                        </a:tabLst>
                      </a:pPr>
                      <a:r>
                        <a:rPr lang="zh-CN" sz="2400" b="1"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对应规律</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30110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规律内容</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30110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公式表达</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1698422">
                <a:tc>
                  <a:txBody>
                    <a:bodyPr/>
                    <a:lstStyle/>
                    <a:p>
                      <a:pPr algn="ctr" hangingPunct="0">
                        <a:lnSpc>
                          <a:spcPct val="150000"/>
                        </a:lnSpc>
                        <a:spcAft>
                          <a:spcPts val="0"/>
                        </a:spcAft>
                        <a:tabLst>
                          <a:tab pos="630110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力的瞬</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630110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时作用</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630110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效果</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30110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牛顿第</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630110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二定律</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l" hangingPunct="0">
                        <a:lnSpc>
                          <a:spcPct val="150000"/>
                        </a:lnSpc>
                        <a:spcAft>
                          <a:spcPts val="0"/>
                        </a:spcAft>
                        <a:tabLst>
                          <a:tab pos="630110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物体的加速度大小与合外力成正比</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与质量成反比</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加速度方向与合外力的方向相同</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301105" algn="l"/>
                        </a:tabLst>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a:t>
                      </a:r>
                      <a:r>
                        <a:rPr lang="zh-CN" sz="2400" b="1" baseline="-250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合</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a:graphicFrameLocks noGrp="1"/>
          </p:cNvGraphicFramePr>
          <p:nvPr/>
        </p:nvGraphicFramePr>
        <p:xfrm>
          <a:off x="406574" y="980728"/>
          <a:ext cx="11377265" cy="3291840"/>
        </p:xfrm>
        <a:graphic>
          <a:graphicData uri="http://schemas.openxmlformats.org/drawingml/2006/table">
            <a:tbl>
              <a:tblPr firstRow="1" firstCol="1" bandRow="1"/>
              <a:tblGrid>
                <a:gridCol w="1269442"/>
                <a:gridCol w="1866827"/>
                <a:gridCol w="5907198"/>
                <a:gridCol w="2333798"/>
              </a:tblGrid>
              <a:tr h="432048">
                <a:tc>
                  <a:txBody>
                    <a:bodyPr/>
                    <a:lstStyle/>
                    <a:p>
                      <a:pPr algn="ctr" hangingPunct="0">
                        <a:lnSpc>
                          <a:spcPct val="150000"/>
                        </a:lnSpc>
                        <a:spcAft>
                          <a:spcPts val="0"/>
                        </a:spcAft>
                        <a:tabLst>
                          <a:tab pos="630110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分类</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301105" algn="l"/>
                        </a:tabLst>
                      </a:pPr>
                      <a:r>
                        <a:rPr lang="zh-CN" sz="2400" b="1"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对应规律</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30110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规律内容</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30110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公式表达</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918944">
                <a:tc rowSpan="2">
                  <a:txBody>
                    <a:bodyPr/>
                    <a:lstStyle/>
                    <a:p>
                      <a:pPr algn="ctr" hangingPunct="0">
                        <a:lnSpc>
                          <a:spcPct val="150000"/>
                        </a:lnSpc>
                        <a:spcAft>
                          <a:spcPts val="0"/>
                        </a:spcAft>
                        <a:tabLst>
                          <a:tab pos="630110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力对空</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630110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间积累</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630110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效果</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301105" algn="l"/>
                        </a:tabLst>
                      </a:pP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动能定理</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l" hangingPunct="0">
                        <a:lnSpc>
                          <a:spcPct val="150000"/>
                        </a:lnSpc>
                        <a:spcAft>
                          <a:spcPts val="0"/>
                        </a:spcAft>
                        <a:tabLst>
                          <a:tab pos="630110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合外力对物体所做的功等于物体动能的增加量</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301105" algn="l"/>
                        </a:tabLst>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W</a:t>
                      </a:r>
                      <a:r>
                        <a:rPr lang="zh-CN" sz="2400" b="1" baseline="-250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合</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Δ</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1645920">
                <a:tc vMerge="1">
                  <a:tcPr/>
                </a:tc>
                <a:tc>
                  <a:txBody>
                    <a:bodyPr/>
                    <a:lstStyle/>
                    <a:p>
                      <a:pPr algn="ctr" hangingPunct="0">
                        <a:lnSpc>
                          <a:spcPct val="150000"/>
                        </a:lnSpc>
                        <a:spcAft>
                          <a:spcPts val="0"/>
                        </a:spcAft>
                        <a:tabLst>
                          <a:tab pos="630110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机械能</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6301105" algn="l"/>
                        </a:tabLst>
                      </a:pP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守恒定律</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l" hangingPunct="0">
                        <a:lnSpc>
                          <a:spcPct val="150000"/>
                        </a:lnSpc>
                        <a:spcAft>
                          <a:spcPts val="0"/>
                        </a:spcAft>
                        <a:tabLst>
                          <a:tab pos="630110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在只有重力</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或弹簧弹力</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做功的情况下</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物体的机械能的总量保持不变</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301105" algn="l"/>
                        </a:tabLst>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a:t>
                      </a:r>
                      <a:r>
                        <a:rPr lang="zh-CN" sz="2400" b="1" baseline="-250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初</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a:t>
                      </a:r>
                      <a:r>
                        <a:rPr lang="zh-CN" sz="2400" b="1" baseline="-250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末</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a:graphicFrameLocks noGrp="1"/>
          </p:cNvGraphicFramePr>
          <p:nvPr/>
        </p:nvGraphicFramePr>
        <p:xfrm>
          <a:off x="406574" y="908720"/>
          <a:ext cx="11377264" cy="3840480"/>
        </p:xfrm>
        <a:graphic>
          <a:graphicData uri="http://schemas.openxmlformats.org/drawingml/2006/table">
            <a:tbl>
              <a:tblPr firstRow="1" firstCol="1" bandRow="1"/>
              <a:tblGrid>
                <a:gridCol w="1642807"/>
                <a:gridCol w="1972888"/>
                <a:gridCol w="5793110"/>
                <a:gridCol w="1968459"/>
              </a:tblGrid>
              <a:tr h="504056">
                <a:tc>
                  <a:txBody>
                    <a:bodyPr/>
                    <a:lstStyle/>
                    <a:p>
                      <a:pPr algn="ctr" hangingPunct="0">
                        <a:lnSpc>
                          <a:spcPct val="150000"/>
                        </a:lnSpc>
                        <a:spcAft>
                          <a:spcPts val="0"/>
                        </a:spcAft>
                        <a:tabLst>
                          <a:tab pos="630110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分类</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301105" algn="l"/>
                        </a:tabLst>
                      </a:pPr>
                      <a:r>
                        <a:rPr lang="zh-CN" sz="2400" b="1"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对应规律</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30110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规律内容</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30110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公式表达</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990952">
                <a:tc rowSpan="2">
                  <a:txBody>
                    <a:bodyPr/>
                    <a:lstStyle/>
                    <a:p>
                      <a:pPr algn="ctr" hangingPunct="0">
                        <a:lnSpc>
                          <a:spcPct val="150000"/>
                        </a:lnSpc>
                        <a:spcAft>
                          <a:spcPts val="0"/>
                        </a:spcAft>
                        <a:tabLst>
                          <a:tab pos="630110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力对时</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630110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间</a:t>
                      </a: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积累效果</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301105" algn="l"/>
                        </a:tabLst>
                      </a:pP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动量定理</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l" hangingPunct="0">
                        <a:lnSpc>
                          <a:spcPct val="150000"/>
                        </a:lnSpc>
                        <a:spcAft>
                          <a:spcPts val="0"/>
                        </a:spcAft>
                        <a:tabLst>
                          <a:tab pos="630110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物体所受合外力的冲量等于物体的动量的变化量</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301105" algn="l"/>
                        </a:tabLst>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a:t>
                      </a:r>
                      <a:r>
                        <a:rPr lang="zh-CN" sz="2400" b="1" baseline="-250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合</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Δ</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1645920">
                <a:tc vMerge="1">
                  <a:tcPr/>
                </a:tc>
                <a:tc>
                  <a:txBody>
                    <a:bodyPr/>
                    <a:lstStyle/>
                    <a:p>
                      <a:pPr algn="ctr" hangingPunct="0">
                        <a:lnSpc>
                          <a:spcPct val="150000"/>
                        </a:lnSpc>
                        <a:spcAft>
                          <a:spcPts val="0"/>
                        </a:spcAft>
                        <a:tabLst>
                          <a:tab pos="6301105" algn="l"/>
                        </a:tabLst>
                      </a:pP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动量守恒定律</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l" hangingPunct="0">
                        <a:lnSpc>
                          <a:spcPct val="150000"/>
                        </a:lnSpc>
                        <a:spcAft>
                          <a:spcPts val="0"/>
                        </a:spcAft>
                        <a:tabLst>
                          <a:tab pos="630110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系统不受外力或所受外力之和为零时</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系统的总动量就保持不变</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或在某个方向上系统所受外力之和为零时</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系统在这个方向上的动量就保持不变</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301105" algn="l"/>
                        </a:tabLst>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a:t>
                      </a:r>
                      <a:r>
                        <a:rPr lang="zh-CN" sz="2400" b="1" baseline="-250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初</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a:t>
                      </a:r>
                      <a:r>
                        <a:rPr lang="zh-CN" sz="2400" b="1" baseline="-250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末</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76248"/>
          </a:xfrm>
        </p:spPr>
        <p:txBody>
          <a:bodyPr/>
          <a:lstStyle/>
          <a:p>
            <a:pPr hangingPunct="0">
              <a:spcAft>
                <a:spcPts val="0"/>
              </a:spcAft>
              <a:tabLst>
                <a:tab pos="630110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力学三大观点</a:t>
            </a:r>
            <a:r>
              <a:rPr lang="zh-CN"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对比</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AlternateContent xmlns:mc="http://schemas.openxmlformats.org/markup-compatibility/2006" xmlns:a14="http://schemas.microsoft.com/office/drawing/2010/main">
        <mc:Choice Requires="a14">
          <p:graphicFrame>
            <p:nvGraphicFramePr>
              <p:cNvPr id="2" name="表格 1"/>
              <p:cNvGraphicFramePr>
                <a:graphicFrameLocks noGrp="1"/>
              </p:cNvGraphicFramePr>
              <p:nvPr/>
            </p:nvGraphicFramePr>
            <p:xfrm>
              <a:off x="376067" y="1543109"/>
              <a:ext cx="11470635" cy="3115832"/>
            </p:xfrm>
            <a:graphic>
              <a:graphicData uri="http://schemas.openxmlformats.org/drawingml/2006/table">
                <a:tbl>
                  <a:tblPr firstRow="1" firstCol="1" bandRow="1"/>
                  <a:tblGrid>
                    <a:gridCol w="2190747"/>
                    <a:gridCol w="3511053"/>
                    <a:gridCol w="2640310"/>
                    <a:gridCol w="3128525"/>
                  </a:tblGrid>
                  <a:tr h="511030">
                    <a:tc>
                      <a:txBody>
                        <a:bodyPr/>
                        <a:lstStyle/>
                        <a:p>
                          <a:pPr algn="ctr" hangingPunct="0">
                            <a:lnSpc>
                              <a:spcPct val="150000"/>
                            </a:lnSpc>
                            <a:spcAft>
                              <a:spcPts val="0"/>
                            </a:spcAft>
                            <a:tabLst>
                              <a:tab pos="630110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力学</a:t>
                          </a:r>
                          <a:r>
                            <a:rPr lang="zh-CN" sz="2400" b="1"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三大</a:t>
                          </a: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观点</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30110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对应规律</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30110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表达式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30110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选用原则</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641935">
                    <a:tc rowSpan="2">
                      <a:txBody>
                        <a:bodyPr/>
                        <a:lstStyle/>
                        <a:p>
                          <a:pPr algn="ctr" hangingPunct="0">
                            <a:lnSpc>
                              <a:spcPct val="150000"/>
                            </a:lnSpc>
                            <a:spcAft>
                              <a:spcPts val="0"/>
                            </a:spcAft>
                            <a:tabLst>
                              <a:tab pos="6301105" algn="l"/>
                            </a:tabLst>
                          </a:pP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动力学</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观点</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301105" algn="l"/>
                            </a:tabLst>
                          </a:pP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牛顿第二定律</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301105" algn="l"/>
                            </a:tabLst>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a:t>
                          </a:r>
                          <a:r>
                            <a:rPr lang="zh-CN" sz="2400" b="1" baseline="-250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合</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rowSpan="2">
                      <a:txBody>
                        <a:bodyPr/>
                        <a:lstStyle/>
                        <a:p>
                          <a:pPr algn="l" hangingPunct="0">
                            <a:lnSpc>
                              <a:spcPct val="150000"/>
                            </a:lnSpc>
                            <a:spcAft>
                              <a:spcPts val="0"/>
                            </a:spcAft>
                            <a:tabLst>
                              <a:tab pos="630110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物体做匀变速直线运动</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涉及运动细节</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4640" marR="6464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1885055">
                    <a:tc vMerge="1">
                      <a:tcPr/>
                    </a:tc>
                    <a:tc>
                      <a:txBody>
                        <a:bodyPr/>
                        <a:lstStyle/>
                        <a:p>
                          <a:pPr algn="ctr" hangingPunct="0">
                            <a:lnSpc>
                              <a:spcPct val="150000"/>
                            </a:lnSpc>
                            <a:spcAft>
                              <a:spcPts val="0"/>
                            </a:spcAft>
                            <a:tabLst>
                              <a:tab pos="6301105" algn="l"/>
                            </a:tabLst>
                          </a:pP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匀变速直线运动</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规律</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301105" algn="l"/>
                            </a:tabLst>
                          </a:pPr>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6301105" algn="l"/>
                            </a:tabLst>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x</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𝟏</m:t>
                                  </m:r>
                                </m:num>
                                <m:den>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a:t>
                          </a:r>
                          <a:r>
                            <a:rPr lang="en-US"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6301105" algn="l"/>
                            </a:tabLst>
                          </a:pPr>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sSubSup>
                                <m:sSubSup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kumimoji="0" lang="en-US" altLang="zh-CN" sz="2400" b="1" i="1" u="none" strike="noStrike" kern="1200" cap="none" spc="0" normalizeH="0" baseline="0" noProof="0" smtClean="0">
                                      <a:ln>
                                        <a:noFill/>
                                      </a:ln>
                                      <a:solidFill>
                                        <a:srgbClr val="000000"/>
                                      </a:solidFill>
                                      <a:effectLst/>
                                      <a:uLnTx/>
                                      <a:uFillTx/>
                                      <a:latin typeface="Book Antiqua" panose="02040602050305030304" pitchFamily="18" charset="0"/>
                                      <a:ea typeface="宋体" panose="02010600030101010101" pitchFamily="2" charset="-122"/>
                                      <a:cs typeface="Times New Roman" panose="02020603050405020304" pitchFamily="18" charset="0"/>
                                    </a:rPr>
                                    <m:t>v</m:t>
                                  </m:r>
                                </m:e>
                                <m:sub>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𝟎</m:t>
                                  </m:r>
                                </m:sub>
                                <m:sup>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m:t>
                                  </m:r>
                                </m:sup>
                              </m:sSubSup>
                            </m:oMath>
                          </a14:m>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ax</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等</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vMerge="1">
                      <a:tcPr/>
                    </a:tc>
                  </a:tr>
                </a:tbl>
              </a:graphicData>
            </a:graphic>
          </p:graphicFrame>
        </mc:Choice>
        <mc:Fallback xmlns="">
          <p:graphicFrame>
            <p:nvGraphicFramePr>
              <p:cNvPr id="2" name="表格 1"/>
              <p:cNvGraphicFramePr>
                <a:graphicFrameLocks noGrp="1"/>
              </p:cNvGraphicFramePr>
              <p:nvPr/>
            </p:nvGraphicFramePr>
            <p:xfrm>
              <a:off x="376067" y="1543109"/>
              <a:ext cx="11470635" cy="3115832"/>
            </p:xfrm>
            <a:graphic>
              <a:graphicData uri="http://schemas.openxmlformats.org/drawingml/2006/table">
                <a:tbl>
                  <a:tblPr firstRow="1" firstCol="1" bandRow="1"/>
                  <a:tblGrid>
                    <a:gridCol w="2190747"/>
                    <a:gridCol w="3511053"/>
                    <a:gridCol w="2640310"/>
                    <a:gridCol w="3128525"/>
                  </a:tblGrid>
                  <a:tr h="511030">
                    <a:tc>
                      <a:txBody>
                        <a:bodyPr/>
                        <a:lstStyle/>
                        <a:p>
                          <a:pPr algn="ctr" hangingPunct="0">
                            <a:lnSpc>
                              <a:spcPct val="150000"/>
                            </a:lnSpc>
                            <a:spcAft>
                              <a:spcPts val="0"/>
                            </a:spcAft>
                            <a:tabLst>
                              <a:tab pos="630110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力学</a:t>
                          </a:r>
                          <a:r>
                            <a:rPr lang="zh-CN" sz="2400" b="1"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三大</a:t>
                          </a: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观点</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30110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对应规律</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30110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表达式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30110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选用原则</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641935">
                    <a:tc rowSpan="2">
                      <a:txBody>
                        <a:bodyPr/>
                        <a:lstStyle/>
                        <a:p>
                          <a:pPr algn="ctr" hangingPunct="0">
                            <a:lnSpc>
                              <a:spcPct val="150000"/>
                            </a:lnSpc>
                            <a:spcAft>
                              <a:spcPts val="0"/>
                            </a:spcAft>
                            <a:tabLst>
                              <a:tab pos="6301105" algn="l"/>
                            </a:tabLst>
                          </a:pP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动力学</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观点</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301105" algn="l"/>
                            </a:tabLst>
                          </a:pP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牛顿第二定律</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301105" algn="l"/>
                            </a:tabLst>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a:t>
                          </a:r>
                          <a:r>
                            <a:rPr lang="zh-CN" sz="2400" b="1" baseline="-250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合</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rowSpan="2">
                      <a:txBody>
                        <a:bodyPr/>
                        <a:lstStyle/>
                        <a:p>
                          <a:pPr algn="l" hangingPunct="0">
                            <a:lnSpc>
                              <a:spcPct val="150000"/>
                            </a:lnSpc>
                            <a:spcAft>
                              <a:spcPts val="0"/>
                            </a:spcAft>
                            <a:tabLst>
                              <a:tab pos="630110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物体做匀变速直线运动</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涉及运动细节</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4640" marR="6464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1954530">
                    <a:tc vMerge="1">
                      <a:tcPr/>
                    </a:tc>
                    <a:tc>
                      <a:txBody>
                        <a:bodyPr/>
                        <a:lstStyle/>
                        <a:p>
                          <a:pPr algn="ctr" hangingPunct="0">
                            <a:lnSpc>
                              <a:spcPct val="150000"/>
                            </a:lnSpc>
                            <a:spcAft>
                              <a:spcPts val="0"/>
                            </a:spcAft>
                            <a:tabLst>
                              <a:tab pos="6301105" algn="l"/>
                            </a:tabLst>
                          </a:pP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匀变速直线运动</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规律</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endParaRPr lang="zh-CN"/>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1"/>
                        </a:blipFill>
                      </a:tcPr>
                    </a:tc>
                    <a:tc vMerge="1">
                      <a:tcPr/>
                    </a:tc>
                  </a:tr>
                </a:tbl>
              </a:graphicData>
            </a:graphic>
          </p:graphicFrame>
        </mc:Fallback>
      </mc:AlternateContent>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a:graphicFrameLocks noGrp="1"/>
          </p:cNvGraphicFramePr>
          <p:nvPr/>
        </p:nvGraphicFramePr>
        <p:xfrm>
          <a:off x="406574" y="836712"/>
          <a:ext cx="11305256" cy="5192309"/>
        </p:xfrm>
        <a:graphic>
          <a:graphicData uri="http://schemas.openxmlformats.org/drawingml/2006/table">
            <a:tbl>
              <a:tblPr firstRow="1" firstCol="1" bandRow="1"/>
              <a:tblGrid>
                <a:gridCol w="2001031"/>
                <a:gridCol w="2302260"/>
                <a:gridCol w="2990423"/>
                <a:gridCol w="4011542"/>
              </a:tblGrid>
              <a:tr h="363062">
                <a:tc>
                  <a:txBody>
                    <a:bodyPr/>
                    <a:lstStyle/>
                    <a:p>
                      <a:pPr algn="ctr" hangingPunct="0">
                        <a:lnSpc>
                          <a:spcPct val="150000"/>
                        </a:lnSpc>
                        <a:spcAft>
                          <a:spcPts val="0"/>
                        </a:spcAft>
                        <a:tabLst>
                          <a:tab pos="630110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力学</a:t>
                      </a:r>
                      <a:r>
                        <a:rPr lang="zh-CN" sz="2400" b="1"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三大</a:t>
                      </a: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观点</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30110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对应规律</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30110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表达式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30110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选用原则</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363062">
                <a:tc rowSpan="4">
                  <a:txBody>
                    <a:bodyPr/>
                    <a:lstStyle/>
                    <a:p>
                      <a:pPr algn="ctr" hangingPunct="0">
                        <a:lnSpc>
                          <a:spcPct val="150000"/>
                        </a:lnSpc>
                        <a:spcAft>
                          <a:spcPts val="0"/>
                        </a:spcAft>
                        <a:tabLst>
                          <a:tab pos="630110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能量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630110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观点</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30110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动能定理</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301105" algn="l"/>
                        </a:tabLst>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W</a:t>
                      </a:r>
                      <a:r>
                        <a:rPr lang="zh-CN" sz="2400" b="1" baseline="-250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合</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Δ</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rowSpan="4">
                  <a:txBody>
                    <a:bodyPr/>
                    <a:lstStyle/>
                    <a:p>
                      <a:pPr algn="ctr" hangingPunct="0">
                        <a:lnSpc>
                          <a:spcPct val="150000"/>
                        </a:lnSpc>
                        <a:spcAft>
                          <a:spcPts val="0"/>
                        </a:spcAft>
                        <a:tabLst>
                          <a:tab pos="630110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涉及做功与能量转换</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6192" marR="26192"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625706">
                <a:tc vMerge="1">
                  <a:tcPr/>
                </a:tc>
                <a:tc>
                  <a:txBody>
                    <a:bodyPr/>
                    <a:lstStyle/>
                    <a:p>
                      <a:pPr algn="ctr" hangingPunct="0">
                        <a:lnSpc>
                          <a:spcPct val="150000"/>
                        </a:lnSpc>
                        <a:spcAft>
                          <a:spcPts val="0"/>
                        </a:spcAft>
                        <a:tabLst>
                          <a:tab pos="6301105" algn="l"/>
                        </a:tabLst>
                      </a:pP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机械能守恒定律</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301105" algn="l"/>
                        </a:tabLst>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k1</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p1</a:t>
                      </a:r>
                      <a:r>
                        <a:rPr lang="zh-CN"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a:t>
                      </a:r>
                      <a:r>
                        <a:rPr lang="en-US" sz="2400" b="1" baseline="-250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k2</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p2</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vMerge="1">
                  <a:tcPr/>
                </a:tc>
              </a:tr>
              <a:tr h="363062">
                <a:tc vMerge="1">
                  <a:tcPr/>
                </a:tc>
                <a:tc>
                  <a:txBody>
                    <a:bodyPr/>
                    <a:lstStyle/>
                    <a:p>
                      <a:pPr algn="ctr" hangingPunct="0">
                        <a:lnSpc>
                          <a:spcPct val="150000"/>
                        </a:lnSpc>
                        <a:spcAft>
                          <a:spcPts val="0"/>
                        </a:spcAft>
                        <a:tabLst>
                          <a:tab pos="630110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功能关系</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301105" algn="l"/>
                        </a:tabLst>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W</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G</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Δ</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等</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vMerge="1">
                  <a:tcPr/>
                </a:tc>
              </a:tr>
              <a:tr h="726123">
                <a:tc vMerge="1">
                  <a:tcPr/>
                </a:tc>
                <a:tc>
                  <a:txBody>
                    <a:bodyPr/>
                    <a:lstStyle/>
                    <a:p>
                      <a:pPr algn="ctr" hangingPunct="0">
                        <a:lnSpc>
                          <a:spcPct val="150000"/>
                        </a:lnSpc>
                        <a:spcAft>
                          <a:spcPts val="0"/>
                        </a:spcAft>
                        <a:tabLst>
                          <a:tab pos="6301105" algn="l"/>
                        </a:tabLst>
                      </a:pP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能量守恒定律</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301105" algn="l"/>
                        </a:tabLst>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vMerge="1">
                  <a:tcPr/>
                </a:tc>
              </a:tr>
              <a:tr h="998350">
                <a:tc rowSpan="2">
                  <a:txBody>
                    <a:bodyPr/>
                    <a:lstStyle/>
                    <a:p>
                      <a:pPr algn="ctr" hangingPunct="0">
                        <a:lnSpc>
                          <a:spcPct val="150000"/>
                        </a:lnSpc>
                        <a:spcAft>
                          <a:spcPts val="0"/>
                        </a:spcAft>
                        <a:tabLst>
                          <a:tab pos="630110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动量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630110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观点</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30110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动量定理</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301105" algn="l"/>
                        </a:tabLst>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a:t>
                      </a:r>
                      <a:r>
                        <a:rPr lang="zh-CN" sz="2400" b="1" baseline="-250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合</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l" hangingPunct="0">
                        <a:lnSpc>
                          <a:spcPct val="150000"/>
                        </a:lnSpc>
                        <a:spcAft>
                          <a:spcPts val="0"/>
                        </a:spcAft>
                        <a:tabLst>
                          <a:tab pos="630110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只涉及初末速度、力、时间而不涉及位移、功</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6192" marR="26192"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855728">
                <a:tc vMerge="1">
                  <a:tcPr/>
                </a:tc>
                <a:tc>
                  <a:txBody>
                    <a:bodyPr/>
                    <a:lstStyle/>
                    <a:p>
                      <a:pPr algn="ctr" hangingPunct="0">
                        <a:lnSpc>
                          <a:spcPct val="150000"/>
                        </a:lnSpc>
                        <a:spcAft>
                          <a:spcPts val="0"/>
                        </a:spcAft>
                        <a:tabLst>
                          <a:tab pos="6301105" algn="l"/>
                        </a:tabLst>
                      </a:pP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动量守恒定律</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301105" algn="l"/>
                        </a:tabLst>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a:t>
                      </a:r>
                      <a:r>
                        <a:rPr lang="en-US" sz="2400" b="1" baseline="-250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l" hangingPunct="0">
                        <a:lnSpc>
                          <a:spcPct val="150000"/>
                        </a:lnSpc>
                        <a:spcAft>
                          <a:spcPts val="0"/>
                        </a:spcAft>
                        <a:tabLst>
                          <a:tab pos="630110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只涉及初末速度而不涉及力、时间</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6192" marR="26192"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2238241"/>
          </a:xfrm>
        </p:spPr>
        <p:txBody>
          <a:bodyPr/>
          <a:lstStyle/>
          <a:p>
            <a:pPr hangingPunct="0">
              <a:spcAft>
                <a:spcPts val="0"/>
              </a:spcAft>
              <a:tabLst>
                <a:tab pos="630110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反冲现象的应用及防止</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应用：农田、园林的喷灌装置利用反冲使水从喷口喷出时，一边喷水一边旋转</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防止：用枪射击时，由于枪身的反冲会影响射击的准确性，所以用步枪射击时要把枪身抵在肩部，以减少反冲的影响</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内容占位符 2"/>
              <p:cNvSpPr>
                <a:spLocks noGrp="1"/>
              </p:cNvSpPr>
              <p:nvPr>
                <p:ph idx="1"/>
              </p:nvPr>
            </p:nvSpPr>
            <p:spPr>
              <a:xfrm>
                <a:off x="360854" y="746120"/>
                <a:ext cx="11485848" cy="3593612"/>
              </a:xfrm>
            </p:spPr>
            <p:txBody>
              <a:bodyPr/>
              <a:lstStyle/>
              <a:p>
                <a:pPr hangingPunct="0">
                  <a:spcAft>
                    <a:spcPts val="0"/>
                  </a:spcAft>
                  <a:tabLst>
                    <a:tab pos="6301105"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图所示，一足够长的固定斜面与水平方向夹角为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α</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，质量为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的物块</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在斜面上恰好不下滑，质量为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的光滑物块</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从距</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一定距离处由静止释放，与</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发生正碰，碰撞时间极短</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碰撞前瞬间的速度大小为</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，碰撞后</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以</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的速率弹回</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已知重力加速度大小为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，最大静摩擦力等于滑动摩擦力，两个物块均可视为质点，不计空气阻力</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求：</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endParaRPr lang="zh-CN" altLang="en-US"/>
              </a:p>
            </p:txBody>
          </p:sp>
        </mc:Choice>
        <mc:Fallback>
          <p:sp>
            <p:nvSpPr>
              <p:cNvPr id="3" name="内容占位符 2"/>
              <p:cNvSpPr>
                <a:spLocks noRot="1" noChangeAspect="1" noMove="1" noResize="1" noEditPoints="1" noAdjustHandles="1" noChangeArrowheads="1" noChangeShapeType="1" noTextEdit="1"/>
              </p:cNvSpPr>
              <p:nvPr>
                <p:ph idx="1"/>
              </p:nvPr>
            </p:nvSpPr>
            <p:spPr>
              <a:xfrm>
                <a:off x="360854" y="746120"/>
                <a:ext cx="11485848" cy="3593612"/>
              </a:xfrm>
              <a:blipFill rotWithShape="1">
                <a:blip r:embed="rId1"/>
                <a:stretch>
                  <a:fillRect l="-2" t="-18" r="1" b="4"/>
                </a:stretch>
              </a:blipFill>
            </p:spPr>
            <p:txBody>
              <a:bodyPr/>
              <a:lstStyle/>
              <a:p>
                <a:r>
                  <a:rPr lang="zh-CN" altLang="en-US">
                    <a:noFill/>
                  </a:rPr>
                  <a:t> </a:t>
                </a:r>
              </a:p>
            </p:txBody>
          </p:sp>
        </mc:Fallback>
      </mc:AlternateContent>
      <p:pic>
        <p:nvPicPr>
          <p:cNvPr id="5" name="24典例1.eps" descr="id:2147491298;FounderCES"/>
          <p:cNvPicPr/>
          <p:nvPr/>
        </p:nvPicPr>
        <p:blipFill>
          <a:blip r:embed="rId2"/>
          <a:stretch>
            <a:fillRect/>
          </a:stretch>
        </p:blipFill>
        <p:spPr>
          <a:xfrm>
            <a:off x="400315" y="925972"/>
            <a:ext cx="1035050" cy="333375"/>
          </a:xfrm>
          <a:prstGeom prst="rect">
            <a:avLst/>
          </a:prstGeom>
        </p:spPr>
      </p:pic>
      <p:pic>
        <p:nvPicPr>
          <p:cNvPr id="6" name="ldwlbt1.jpg" descr="id:2147491305;FounderCES"/>
          <p:cNvPicPr/>
          <p:nvPr/>
        </p:nvPicPr>
        <p:blipFill>
          <a:blip r:embed="rId3"/>
          <a:stretch>
            <a:fillRect/>
          </a:stretch>
        </p:blipFill>
        <p:spPr>
          <a:xfrm>
            <a:off x="3646934" y="3717032"/>
            <a:ext cx="4235450" cy="1979930"/>
          </a:xfrm>
          <a:prstGeom prst="rect">
            <a:avLst/>
          </a:prstGeom>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76248"/>
          </a:xfrm>
        </p:spPr>
        <p:txBody>
          <a:bodyPr/>
          <a:lstStyle/>
          <a:p>
            <a:pPr hangingPunct="0">
              <a:spcAft>
                <a:spcPts val="0"/>
              </a:spcAft>
              <a:tabLst>
                <a:tab pos="630110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从释放到与</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碰撞所运动的距离</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24答案.eps" descr="id:2147491319;FounderCES"/>
          <p:cNvPicPr/>
          <p:nvPr/>
        </p:nvPicPr>
        <p:blipFill>
          <a:blip r:embed="rId1"/>
          <a:stretch>
            <a:fillRect/>
          </a:stretch>
        </p:blipFill>
        <p:spPr>
          <a:xfrm>
            <a:off x="478582" y="1628800"/>
            <a:ext cx="840740" cy="299720"/>
          </a:xfrm>
          <a:prstGeom prst="rect">
            <a:avLst/>
          </a:prstGeom>
        </p:spPr>
      </p:pic>
      <mc:AlternateContent xmlns:mc="http://schemas.openxmlformats.org/markup-compatibility/2006">
        <mc:Choice xmlns:a14="http://schemas.microsoft.com/office/drawing/2010/main" Requires="a14">
          <p:sp>
            <p:nvSpPr>
              <p:cNvPr id="2" name="矩形 1"/>
              <p:cNvSpPr/>
              <p:nvPr/>
            </p:nvSpPr>
            <p:spPr>
              <a:xfrm>
                <a:off x="1558702" y="1340768"/>
                <a:ext cx="1302344" cy="738087"/>
              </a:xfrm>
              <a:prstGeom prst="rect">
                <a:avLst/>
              </a:prstGeom>
            </p:spPr>
            <p:txBody>
              <a:bodyPr wrap="none">
                <a:spAutoFit/>
              </a:bodyPr>
              <a:lstStyle/>
              <a:p>
                <a14:m>
                  <m:oMath xmlns:m="http://schemas.openxmlformats.org/officeDocument/2006/math">
                    <m:f>
                      <m:fPr>
                        <m:ctrlPr>
                          <a:rPr lang="zh-CN" altLang="zh-CN" sz="2400" i="1" smtClean="0">
                            <a:solidFill>
                              <a:srgbClr val="000000"/>
                            </a:solidFill>
                            <a:latin typeface="Cambria Math" panose="02040503050406030204" pitchFamily="18" charset="0"/>
                            <a:ea typeface="Cambria Math" panose="02040503050406030204" pitchFamily="18" charset="0"/>
                          </a:rPr>
                        </m:ctrlPr>
                      </m:fPr>
                      <m:num>
                        <m:sSubSup>
                          <m:sSubSupPr>
                            <m:ctrlPr>
                              <a:rPr lang="zh-CN" altLang="zh-CN" sz="2400" i="1">
                                <a:solidFill>
                                  <a:srgbClr val="000000"/>
                                </a:solidFill>
                                <a:latin typeface="Cambria Math" panose="02040503050406030204" pitchFamily="18" charset="0"/>
                                <a:ea typeface="Cambria Math" panose="02040503050406030204" pitchFamily="18" charset="0"/>
                              </a:rPr>
                            </m:ctrlPr>
                          </m:sSubSupPr>
                          <m:e>
                            <m:r>
                              <m:rPr>
                                <m:nor/>
                              </m:rPr>
                              <a:rPr lang="en-US" altLang="zh-CN" sz="2400" i="1">
                                <a:solidFill>
                                  <a:srgbClr val="000000"/>
                                </a:solidFill>
                                <a:latin typeface="Book Antiqua" panose="02040602050305030304" pitchFamily="18" charset="0"/>
                                <a:cs typeface="Times New Roman" panose="02020603050405020304" pitchFamily="18" charset="0"/>
                              </a:rPr>
                              <m:t>v</m:t>
                            </m:r>
                          </m:e>
                          <m:sub>
                            <m:r>
                              <a:rPr lang="en-US" altLang="zh-CN" sz="2400" i="1">
                                <a:solidFill>
                                  <a:srgbClr val="000000"/>
                                </a:solidFill>
                                <a:latin typeface="Cambria Math" panose="02040503050406030204" pitchFamily="18" charset="0"/>
                                <a:cs typeface="Times New Roman" panose="02020603050405020304" pitchFamily="18" charset="0"/>
                              </a:rPr>
                              <m:t>𝟎</m:t>
                            </m:r>
                          </m:sub>
                          <m:sup>
                            <m:r>
                              <a:rPr lang="en-US" altLang="zh-CN" sz="2400" i="1">
                                <a:solidFill>
                                  <a:srgbClr val="000000"/>
                                </a:solidFill>
                                <a:latin typeface="Cambria Math" panose="02040503050406030204" pitchFamily="18" charset="0"/>
                                <a:cs typeface="Times New Roman" panose="02020603050405020304" pitchFamily="18" charset="0"/>
                              </a:rPr>
                              <m:t>𝟐</m:t>
                            </m:r>
                          </m:sup>
                        </m:sSubSup>
                      </m:num>
                      <m:den>
                        <m:r>
                          <a:rPr lang="en-US" altLang="zh-CN" sz="2400" i="1">
                            <a:solidFill>
                              <a:srgbClr val="000000"/>
                            </a:solidFill>
                            <a:latin typeface="Cambria Math" panose="02040503050406030204" pitchFamily="18" charset="0"/>
                            <a:cs typeface="Times New Roman" panose="02020603050405020304" pitchFamily="18" charset="0"/>
                          </a:rPr>
                          <m:t>𝟐</m:t>
                        </m:r>
                        <m:r>
                          <a:rPr lang="en-US" altLang="zh-CN" sz="2400" i="1">
                            <a:solidFill>
                              <a:srgbClr val="000000"/>
                            </a:solidFill>
                            <a:latin typeface="Cambria Math" panose="02040503050406030204" pitchFamily="18" charset="0"/>
                            <a:cs typeface="Times New Roman" panose="02020603050405020304" pitchFamily="18" charset="0"/>
                          </a:rPr>
                          <m:t>𝑔</m:t>
                        </m:r>
                        <m:r>
                          <a:rPr lang="en-US" altLang="zh-CN" sz="2400" i="1">
                            <a:solidFill>
                              <a:srgbClr val="000000"/>
                            </a:solidFill>
                            <a:latin typeface="Cambria Math" panose="02040503050406030204" pitchFamily="18" charset="0"/>
                            <a:cs typeface="Times New Roman" panose="02020603050405020304" pitchFamily="18" charset="0"/>
                          </a:rPr>
                          <m:t>𝐬𝐢𝐧</m:t>
                        </m:r>
                        <m:r>
                          <a:rPr lang="en-US" altLang="zh-CN" sz="2400" b="1" i="1" smtClean="0">
                            <a:solidFill>
                              <a:srgbClr val="000000"/>
                            </a:solidFill>
                            <a:latin typeface="Cambria Math" panose="02040503050406030204" pitchFamily="18" charset="0"/>
                            <a:cs typeface="Times New Roman" panose="02020603050405020304" pitchFamily="18" charset="0"/>
                          </a:rPr>
                          <m:t> </m:t>
                        </m:r>
                        <m:r>
                          <a:rPr lang="en-US" altLang="zh-CN" sz="2400" i="1">
                            <a:solidFill>
                              <a:srgbClr val="000000"/>
                            </a:solidFill>
                            <a:latin typeface="Cambria Math" panose="02040503050406030204" pitchFamily="18" charset="0"/>
                            <a:cs typeface="Times New Roman" panose="02020603050405020304" pitchFamily="18" charset="0"/>
                          </a:rPr>
                          <m:t>𝛼</m:t>
                        </m:r>
                      </m:den>
                    </m:f>
                  </m:oMath>
                </a14:m>
                <a:r>
                  <a:rPr lang="zh-CN" altLang="zh-CN" sz="2400" dirty="0">
                    <a:solidFill>
                      <a:srgbClr val="000000"/>
                    </a:solidFill>
                    <a:cs typeface="Times New Roman" panose="02020603050405020304" pitchFamily="18" charset="0"/>
                  </a:rPr>
                  <a:t>　</a:t>
                </a:r>
                <a:endParaRPr lang="zh-CN" altLang="en-US" dirty="0"/>
              </a:p>
            </p:txBody>
          </p:sp>
        </mc:Choice>
        <mc:Fallback>
          <p:sp>
            <p:nvSpPr>
              <p:cNvPr id="2" name="矩形 1"/>
              <p:cNvSpPr>
                <a:spLocks noRot="1" noChangeAspect="1" noMove="1" noResize="1" noEditPoints="1" noAdjustHandles="1" noChangeArrowheads="1" noChangeShapeType="1" noTextEdit="1"/>
              </p:cNvSpPr>
              <p:nvPr/>
            </p:nvSpPr>
            <p:spPr>
              <a:xfrm>
                <a:off x="1558702" y="1340768"/>
                <a:ext cx="1302344" cy="738087"/>
              </a:xfrm>
              <a:prstGeom prst="rect">
                <a:avLst/>
              </a:prstGeom>
              <a:blipFill rotWithShape="1">
                <a:blip r:embed="rId2"/>
                <a:stretch>
                  <a:fillRect l="-32" t="-38" r="28" b="68"/>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5" name="矩形 4"/>
              <p:cNvSpPr/>
              <p:nvPr/>
            </p:nvSpPr>
            <p:spPr>
              <a:xfrm>
                <a:off x="376882" y="2204864"/>
                <a:ext cx="7821503" cy="2397901"/>
              </a:xfrm>
              <a:prstGeom prst="rect">
                <a:avLst/>
              </a:prstGeom>
            </p:spPr>
            <p:txBody>
              <a:bodyPr wrap="square">
                <a:spAutoFit/>
              </a:bodyPr>
              <a:lstStyle/>
              <a:p>
                <a:pPr algn="just">
                  <a:lnSpc>
                    <a:spcPct val="150000"/>
                  </a:lnSpc>
                  <a:spcAft>
                    <a:spcPts val="0"/>
                  </a:spcAft>
                  <a:tabLst>
                    <a:tab pos="6301105" algn="l"/>
                  </a:tabLst>
                </a:pPr>
                <a:r>
                  <a:rPr lang="en-US" altLang="zh-CN" sz="2400" dirty="0" smtClean="0">
                    <a:solidFill>
                      <a:srgbClr val="000000"/>
                    </a:solidFill>
                    <a:ea typeface="楷体" panose="02010609060101010101" pitchFamily="49" charset="-122"/>
                    <a:cs typeface="Times New Roman" panose="02020603050405020304" pitchFamily="18" charset="0"/>
                  </a:rPr>
                  <a:t>              </a:t>
                </a:r>
                <a:r>
                  <a:rPr lang="zh-CN" altLang="zh-CN" sz="2400" dirty="0" smtClean="0">
                    <a:solidFill>
                      <a:srgbClr val="000000"/>
                    </a:solidFill>
                    <a:ea typeface="楷体" panose="02010609060101010101" pitchFamily="49" charset="-122"/>
                    <a:cs typeface="Times New Roman" panose="02020603050405020304" pitchFamily="18" charset="0"/>
                  </a:rPr>
                  <a:t>对</a:t>
                </a:r>
                <a:r>
                  <a:rPr lang="en-US" altLang="zh-CN" sz="2400" i="1" dirty="0">
                    <a:solidFill>
                      <a:srgbClr val="000000"/>
                    </a:solidFill>
                    <a:cs typeface="Times New Roman" panose="02020603050405020304" pitchFamily="18" charset="0"/>
                  </a:rPr>
                  <a:t>B</a:t>
                </a:r>
                <a:r>
                  <a:rPr lang="zh-CN" altLang="zh-CN" sz="2400" dirty="0">
                    <a:solidFill>
                      <a:srgbClr val="000000"/>
                    </a:solidFill>
                    <a:ea typeface="楷体" panose="02010609060101010101" pitchFamily="49" charset="-122"/>
                    <a:cs typeface="Times New Roman" panose="02020603050405020304" pitchFamily="18" charset="0"/>
                  </a:rPr>
                  <a:t>分析</a:t>
                </a:r>
                <a:r>
                  <a:rPr lang="zh-CN" altLang="zh-CN" sz="2400" dirty="0">
                    <a:solidFill>
                      <a:srgbClr val="000000"/>
                    </a:solidFill>
                    <a:cs typeface="Times New Roman" panose="02020603050405020304" pitchFamily="18" charset="0"/>
                  </a:rPr>
                  <a:t>，</a:t>
                </a:r>
                <a:r>
                  <a:rPr lang="zh-CN" altLang="zh-CN" sz="2400" dirty="0">
                    <a:solidFill>
                      <a:srgbClr val="000000"/>
                    </a:solidFill>
                    <a:ea typeface="楷体" panose="02010609060101010101" pitchFamily="49" charset="-122"/>
                    <a:cs typeface="Times New Roman" panose="02020603050405020304" pitchFamily="18" charset="0"/>
                  </a:rPr>
                  <a:t>根据动能定理</a:t>
                </a:r>
                <a:r>
                  <a:rPr lang="zh-CN" altLang="zh-CN" sz="2400" dirty="0">
                    <a:solidFill>
                      <a:srgbClr val="000000"/>
                    </a:solidFill>
                    <a:cs typeface="Times New Roman" panose="02020603050405020304" pitchFamily="18" charset="0"/>
                  </a:rPr>
                  <a:t>，</a:t>
                </a:r>
                <a:r>
                  <a:rPr lang="zh-CN" altLang="zh-CN" sz="2400" dirty="0">
                    <a:solidFill>
                      <a:srgbClr val="000000"/>
                    </a:solidFill>
                    <a:ea typeface="楷体" panose="02010609060101010101" pitchFamily="49" charset="-122"/>
                    <a:cs typeface="Times New Roman" panose="02020603050405020304" pitchFamily="18" charset="0"/>
                  </a:rPr>
                  <a:t>有</a:t>
                </a:r>
                <a:endParaRPr lang="zh-CN" altLang="zh-CN" sz="1200" dirty="0">
                  <a:solidFill>
                    <a:srgbClr val="000000"/>
                  </a:solidFill>
                  <a:cs typeface="Times New Roman" panose="02020603050405020304" pitchFamily="18" charset="0"/>
                </a:endParaRPr>
              </a:p>
              <a:p>
                <a:pPr algn="just">
                  <a:lnSpc>
                    <a:spcPct val="150000"/>
                  </a:lnSpc>
                  <a:spcAft>
                    <a:spcPts val="0"/>
                  </a:spcAft>
                  <a:tabLst>
                    <a:tab pos="6301105" algn="l"/>
                  </a:tabLst>
                </a:pPr>
                <a:r>
                  <a:rPr lang="en-US" altLang="zh-CN" sz="2400" i="1" dirty="0" err="1" smtClean="0">
                    <a:solidFill>
                      <a:srgbClr val="000000"/>
                    </a:solidFill>
                    <a:cs typeface="Times New Roman" panose="02020603050405020304" pitchFamily="18" charset="0"/>
                  </a:rPr>
                  <a:t>Mgx</a:t>
                </a:r>
                <a:r>
                  <a:rPr lang="en-US" altLang="zh-CN" sz="2400" dirty="0" err="1" smtClean="0">
                    <a:solidFill>
                      <a:srgbClr val="000000"/>
                    </a:solidFill>
                    <a:cs typeface="Times New Roman" panose="02020603050405020304" pitchFamily="18" charset="0"/>
                  </a:rPr>
                  <a:t>sin</a:t>
                </a:r>
                <a:r>
                  <a:rPr lang="en-US" altLang="zh-CN" sz="2400" dirty="0" smtClean="0">
                    <a:solidFill>
                      <a:srgbClr val="000000"/>
                    </a:solidFill>
                    <a:cs typeface="Times New Roman" panose="02020603050405020304" pitchFamily="18" charset="0"/>
                  </a:rPr>
                  <a:t> </a:t>
                </a:r>
                <a:r>
                  <a:rPr lang="en-US" altLang="zh-CN" sz="2400" i="1" dirty="0" smtClean="0">
                    <a:solidFill>
                      <a:srgbClr val="000000"/>
                    </a:solidFill>
                    <a:cs typeface="Times New Roman" panose="02020603050405020304" pitchFamily="18" charset="0"/>
                  </a:rPr>
                  <a:t>α</a:t>
                </a:r>
                <a:r>
                  <a:rPr lang="zh-CN" altLang="zh-CN" sz="2400" dirty="0">
                    <a:solidFill>
                      <a:srgbClr val="000000"/>
                    </a:solidFill>
                    <a:cs typeface="Times New Roman" panose="02020603050405020304" pitchFamily="18" charset="0"/>
                  </a:rPr>
                  <a:t>＝</a:t>
                </a:r>
                <a14:m>
                  <m:oMath xmlns:m="http://schemas.openxmlformats.org/officeDocument/2006/math">
                    <m:f>
                      <m:f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400" i="1">
                            <a:solidFill>
                              <a:srgbClr val="000000"/>
                            </a:solidFill>
                            <a:latin typeface="Cambria Math" panose="02040503050406030204" pitchFamily="18" charset="0"/>
                            <a:cs typeface="Times New Roman" panose="02020603050405020304" pitchFamily="18" charset="0"/>
                          </a:rPr>
                          <m:t>𝟏</m:t>
                        </m:r>
                      </m:num>
                      <m:den>
                        <m:r>
                          <a:rPr lang="en-US" altLang="zh-CN" sz="2400" i="1">
                            <a:solidFill>
                              <a:srgbClr val="000000"/>
                            </a:solidFill>
                            <a:latin typeface="Cambria Math" panose="02040503050406030204" pitchFamily="18" charset="0"/>
                            <a:cs typeface="Times New Roman" panose="02020603050405020304" pitchFamily="18" charset="0"/>
                          </a:rPr>
                          <m:t>𝟐</m:t>
                        </m:r>
                      </m:den>
                    </m:f>
                  </m:oMath>
                </a14:m>
                <a:r>
                  <a:rPr lang="en-US" altLang="zh-CN" sz="2400" i="1" dirty="0">
                    <a:solidFill>
                      <a:srgbClr val="000000"/>
                    </a:solidFill>
                    <a:cs typeface="Times New Roman" panose="02020603050405020304" pitchFamily="18" charset="0"/>
                  </a:rPr>
                  <a:t>m</a:t>
                </a:r>
                <a14:m>
                  <m:oMath xmlns:m="http://schemas.openxmlformats.org/officeDocument/2006/math">
                    <m:sSubSup>
                      <m:sSubSup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sz="2400" i="1">
                            <a:solidFill>
                              <a:srgbClr val="000000"/>
                            </a:solidFill>
                            <a:latin typeface="Book Antiqua" panose="02040602050305030304" pitchFamily="18" charset="0"/>
                            <a:cs typeface="Times New Roman" panose="02020603050405020304" pitchFamily="18" charset="0"/>
                          </a:rPr>
                          <m:t>v</m:t>
                        </m:r>
                      </m:e>
                      <m:sub>
                        <m:r>
                          <a:rPr lang="en-US" altLang="zh-CN" sz="2400" i="1">
                            <a:solidFill>
                              <a:srgbClr val="000000"/>
                            </a:solidFill>
                            <a:latin typeface="Cambria Math" panose="02040503050406030204" pitchFamily="18" charset="0"/>
                            <a:cs typeface="Times New Roman" panose="02020603050405020304" pitchFamily="18" charset="0"/>
                          </a:rPr>
                          <m:t>𝟎</m:t>
                        </m:r>
                      </m:sub>
                      <m:sup>
                        <m:r>
                          <a:rPr lang="en-US" altLang="zh-CN" sz="2400" i="1">
                            <a:solidFill>
                              <a:srgbClr val="000000"/>
                            </a:solidFill>
                            <a:latin typeface="Cambria Math" panose="02040503050406030204" pitchFamily="18" charset="0"/>
                            <a:cs typeface="Times New Roman" panose="02020603050405020304" pitchFamily="18" charset="0"/>
                          </a:rPr>
                          <m:t>𝟐</m:t>
                        </m:r>
                      </m:sup>
                    </m:sSubSup>
                  </m:oMath>
                </a14:m>
                <a:r>
                  <a:rPr lang="zh-CN" altLang="zh-CN" sz="2400" dirty="0">
                    <a:solidFill>
                      <a:srgbClr val="000000"/>
                    </a:solidFill>
                    <a:cs typeface="Times New Roman" panose="02020603050405020304" pitchFamily="18" charset="0"/>
                  </a:rPr>
                  <a:t>，</a:t>
                </a:r>
                <a:endParaRPr lang="zh-CN" altLang="zh-CN" sz="1200" dirty="0">
                  <a:solidFill>
                    <a:srgbClr val="000000"/>
                  </a:solidFill>
                  <a:cs typeface="Times New Roman" panose="02020603050405020304" pitchFamily="18" charset="0"/>
                </a:endParaRPr>
              </a:p>
              <a:p>
                <a:pPr algn="just">
                  <a:lnSpc>
                    <a:spcPct val="150000"/>
                  </a:lnSpc>
                  <a:spcAft>
                    <a:spcPts val="0"/>
                  </a:spcAft>
                  <a:tabLst>
                    <a:tab pos="6301105" algn="l"/>
                  </a:tabLst>
                </a:pPr>
                <a:r>
                  <a:rPr lang="zh-CN" altLang="zh-CN" sz="2400" dirty="0">
                    <a:solidFill>
                      <a:srgbClr val="000000"/>
                    </a:solidFill>
                    <a:ea typeface="楷体" panose="02010609060101010101" pitchFamily="49" charset="-122"/>
                    <a:cs typeface="Times New Roman" panose="02020603050405020304" pitchFamily="18" charset="0"/>
                  </a:rPr>
                  <a:t>解得</a:t>
                </a:r>
                <a:r>
                  <a:rPr lang="en-US" altLang="zh-CN" sz="2400" i="1" dirty="0">
                    <a:solidFill>
                      <a:srgbClr val="000000"/>
                    </a:solidFill>
                    <a:cs typeface="Times New Roman" panose="02020603050405020304" pitchFamily="18" charset="0"/>
                  </a:rPr>
                  <a:t>x</a:t>
                </a:r>
                <a:r>
                  <a:rPr lang="zh-CN" altLang="zh-CN" sz="2400" dirty="0">
                    <a:solidFill>
                      <a:srgbClr val="000000"/>
                    </a:solidFill>
                    <a:cs typeface="Times New Roman" panose="02020603050405020304" pitchFamily="18" charset="0"/>
                  </a:rPr>
                  <a:t>＝</a:t>
                </a:r>
                <a14:m>
                  <m:oMath xmlns:m="http://schemas.openxmlformats.org/officeDocument/2006/math">
                    <m:f>
                      <m:f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p>
                          <m:sSupPr>
                            <m:ctrlPr>
                              <a:rPr lang="zh-CN" altLang="zh-CN" sz="2400" i="1" smtClean="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sSub>
                              <m:sSub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m:rPr>
                                    <m:nor/>
                                  </m:rPr>
                                  <a:rPr lang="en-US" altLang="zh-CN" sz="2400" i="1">
                                    <a:solidFill>
                                      <a:srgbClr val="000000"/>
                                    </a:solidFill>
                                    <a:latin typeface="Book Antiqua" panose="02040602050305030304" pitchFamily="18" charset="0"/>
                                    <a:cs typeface="Times New Roman" panose="02020603050405020304" pitchFamily="18" charset="0"/>
                                  </a:rPr>
                                  <m:t>v</m:t>
                                </m:r>
                              </m:e>
                              <m:sub>
                                <m:r>
                                  <a:rPr lang="en-US" altLang="zh-CN" sz="2400" i="1">
                                    <a:solidFill>
                                      <a:srgbClr val="000000"/>
                                    </a:solidFill>
                                    <a:latin typeface="Cambria Math" panose="02040503050406030204" pitchFamily="18" charset="0"/>
                                    <a:cs typeface="Times New Roman" panose="02020603050405020304" pitchFamily="18" charset="0"/>
                                  </a:rPr>
                                  <m:t>𝟎</m:t>
                                </m:r>
                              </m:sub>
                            </m:sSub>
                          </m:e>
                          <m:sup>
                            <m:r>
                              <a:rPr lang="en-US" altLang="zh-CN" sz="2400" i="1">
                                <a:solidFill>
                                  <a:srgbClr val="000000"/>
                                </a:solidFill>
                                <a:latin typeface="Cambria Math" panose="02040503050406030204" pitchFamily="18" charset="0"/>
                                <a:cs typeface="Times New Roman" panose="02020603050405020304" pitchFamily="18" charset="0"/>
                              </a:rPr>
                              <m:t>𝟐</m:t>
                            </m:r>
                          </m:sup>
                        </m:sSup>
                      </m:num>
                      <m:den>
                        <m:r>
                          <a:rPr lang="en-US" altLang="zh-CN" sz="2400" i="1">
                            <a:solidFill>
                              <a:srgbClr val="000000"/>
                            </a:solidFill>
                            <a:latin typeface="Cambria Math" panose="02040503050406030204" pitchFamily="18" charset="0"/>
                            <a:cs typeface="Times New Roman" panose="02020603050405020304" pitchFamily="18" charset="0"/>
                          </a:rPr>
                          <m:t>𝟐</m:t>
                        </m:r>
                        <m:r>
                          <a:rPr lang="en-US" altLang="zh-CN" sz="2400" i="1">
                            <a:solidFill>
                              <a:srgbClr val="000000"/>
                            </a:solidFill>
                            <a:latin typeface="Cambria Math" panose="02040503050406030204" pitchFamily="18" charset="0"/>
                            <a:cs typeface="Times New Roman" panose="02020603050405020304" pitchFamily="18" charset="0"/>
                          </a:rPr>
                          <m:t>𝒈</m:t>
                        </m:r>
                        <m:r>
                          <a:rPr lang="en-US" altLang="zh-CN" sz="2400" i="1">
                            <a:solidFill>
                              <a:srgbClr val="000000"/>
                            </a:solidFill>
                            <a:latin typeface="Cambria Math" panose="02040503050406030204" pitchFamily="18" charset="0"/>
                            <a:cs typeface="Times New Roman" panose="02020603050405020304" pitchFamily="18" charset="0"/>
                          </a:rPr>
                          <m:t>𝐬𝐢𝐧</m:t>
                        </m:r>
                        <m:r>
                          <a:rPr lang="en-US" altLang="zh-CN" sz="2400" b="1" i="1" smtClean="0">
                            <a:solidFill>
                              <a:srgbClr val="000000"/>
                            </a:solidFill>
                            <a:latin typeface="Cambria Math" panose="02040503050406030204" pitchFamily="18" charset="0"/>
                            <a:cs typeface="Times New Roman" panose="02020603050405020304" pitchFamily="18" charset="0"/>
                          </a:rPr>
                          <m:t> </m:t>
                        </m:r>
                        <m:r>
                          <a:rPr lang="en-US" altLang="zh-CN" sz="2400" i="1">
                            <a:solidFill>
                              <a:srgbClr val="000000"/>
                            </a:solidFill>
                            <a:latin typeface="Cambria Math" panose="02040503050406030204" pitchFamily="18" charset="0"/>
                            <a:cs typeface="Times New Roman" panose="02020603050405020304" pitchFamily="18" charset="0"/>
                          </a:rPr>
                          <m:t>𝜶</m:t>
                        </m:r>
                      </m:den>
                    </m:f>
                  </m:oMath>
                </a14:m>
                <a:r>
                  <a:rPr lang="en-US" altLang="zh-CN" sz="2400" dirty="0">
                    <a:solidFill>
                      <a:srgbClr val="000000"/>
                    </a:solidFill>
                    <a:latin typeface="宋体" panose="02010600030101010101" pitchFamily="2" charset="-122"/>
                    <a:cs typeface="Times New Roman" panose="02020603050405020304" pitchFamily="18" charset="0"/>
                  </a:rPr>
                  <a:t>.</a:t>
                </a:r>
                <a:endParaRPr lang="zh-CN" altLang="zh-CN" sz="1200" dirty="0">
                  <a:solidFill>
                    <a:srgbClr val="000000"/>
                  </a:solidFill>
                  <a:cs typeface="Times New Roman" panose="02020603050405020304" pitchFamily="18" charset="0"/>
                </a:endParaRPr>
              </a:p>
            </p:txBody>
          </p:sp>
        </mc:Choice>
        <mc:Fallback>
          <p:sp>
            <p:nvSpPr>
              <p:cNvPr id="5" name="矩形 4"/>
              <p:cNvSpPr>
                <a:spLocks noRot="1" noChangeAspect="1" noMove="1" noResize="1" noEditPoints="1" noAdjustHandles="1" noChangeArrowheads="1" noChangeShapeType="1" noTextEdit="1"/>
              </p:cNvSpPr>
              <p:nvPr/>
            </p:nvSpPr>
            <p:spPr>
              <a:xfrm>
                <a:off x="376882" y="2204864"/>
                <a:ext cx="7821503" cy="2397901"/>
              </a:xfrm>
              <a:prstGeom prst="rect">
                <a:avLst/>
              </a:prstGeom>
              <a:blipFill rotWithShape="1">
                <a:blip r:embed="rId3"/>
                <a:stretch>
                  <a:fillRect l="-4" t="-6" r="7" b="12"/>
                </a:stretch>
              </a:blipFill>
            </p:spPr>
            <p:txBody>
              <a:bodyPr/>
              <a:lstStyle/>
              <a:p>
                <a:r>
                  <a:rPr lang="zh-CN" altLang="en-US">
                    <a:noFill/>
                  </a:rPr>
                  <a:t> </a:t>
                </a:r>
              </a:p>
            </p:txBody>
          </p:sp>
        </mc:Fallback>
      </mc:AlternateContent>
      <p:pic>
        <p:nvPicPr>
          <p:cNvPr id="6" name="24解析.eps" descr="id:2147491312;FounderCES"/>
          <p:cNvPicPr/>
          <p:nvPr/>
        </p:nvPicPr>
        <p:blipFill>
          <a:blip r:embed="rId4"/>
          <a:stretch>
            <a:fillRect/>
          </a:stretch>
        </p:blipFill>
        <p:spPr>
          <a:xfrm>
            <a:off x="478582" y="2379479"/>
            <a:ext cx="840740" cy="299720"/>
          </a:xfrm>
          <a:prstGeom prst="rect">
            <a:avLst/>
          </a:prstGeom>
        </p:spPr>
      </p:pic>
      <p:pic>
        <p:nvPicPr>
          <p:cNvPr id="7" name="ldwlbt1.jpg" descr="id:2147491305;FounderCES"/>
          <p:cNvPicPr/>
          <p:nvPr/>
        </p:nvPicPr>
        <p:blipFill>
          <a:blip r:embed="rId5"/>
          <a:stretch>
            <a:fillRect/>
          </a:stretch>
        </p:blipFill>
        <p:spPr>
          <a:xfrm>
            <a:off x="6671270" y="1412776"/>
            <a:ext cx="3182156" cy="148755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76248"/>
          </a:xfrm>
        </p:spPr>
        <p:txBody>
          <a:bodyPr/>
          <a:lstStyle/>
          <a:p>
            <a:pPr hangingPunct="0">
              <a:spcAft>
                <a:spcPts val="0"/>
              </a:spcAft>
              <a:tabLst>
                <a:tab pos="630110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第一次碰撞过程中，</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的冲量大小</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24答案.eps" descr="id:2147491319;FounderCES"/>
          <p:cNvPicPr/>
          <p:nvPr/>
        </p:nvPicPr>
        <p:blipFill>
          <a:blip r:embed="rId1"/>
          <a:stretch>
            <a:fillRect/>
          </a:stretch>
        </p:blipFill>
        <p:spPr>
          <a:xfrm>
            <a:off x="478582" y="1628800"/>
            <a:ext cx="840740" cy="299720"/>
          </a:xfrm>
          <a:prstGeom prst="rect">
            <a:avLst/>
          </a:prstGeom>
        </p:spPr>
      </p:pic>
      <mc:AlternateContent xmlns:mc="http://schemas.openxmlformats.org/markup-compatibility/2006">
        <mc:Choice xmlns:a14="http://schemas.microsoft.com/office/drawing/2010/main" Requires="a14">
          <p:sp>
            <p:nvSpPr>
              <p:cNvPr id="2" name="矩形 1"/>
              <p:cNvSpPr/>
              <p:nvPr/>
            </p:nvSpPr>
            <p:spPr>
              <a:xfrm>
                <a:off x="1558702" y="1466619"/>
                <a:ext cx="1141659" cy="624082"/>
              </a:xfrm>
              <a:prstGeom prst="rect">
                <a:avLst/>
              </a:prstGeom>
            </p:spPr>
            <p:txBody>
              <a:bodyPr wrap="none">
                <a:spAutoFit/>
              </a:bodyPr>
              <a:lstStyle/>
              <a:p>
                <a14:m>
                  <m:oMath xmlns:m="http://schemas.openxmlformats.org/officeDocument/2006/math">
                    <m:f>
                      <m:fPr>
                        <m:ctrlPr>
                          <a:rPr lang="zh-CN" altLang="zh-CN" sz="2400" i="1">
                            <a:solidFill>
                              <a:srgbClr val="000000"/>
                            </a:solidFill>
                            <a:latin typeface="Cambria Math" panose="02040503050406030204" pitchFamily="18" charset="0"/>
                            <a:ea typeface="Cambria Math" panose="02040503050406030204" pitchFamily="18" charset="0"/>
                          </a:rPr>
                        </m:ctrlPr>
                      </m:fPr>
                      <m:num>
                        <m:r>
                          <a:rPr lang="en-US" altLang="zh-CN" sz="2400" i="1">
                            <a:solidFill>
                              <a:srgbClr val="000000"/>
                            </a:solidFill>
                            <a:latin typeface="Cambria Math" panose="02040503050406030204" pitchFamily="18" charset="0"/>
                            <a:cs typeface="Times New Roman" panose="02020603050405020304" pitchFamily="18" charset="0"/>
                          </a:rPr>
                          <m:t>𝟑</m:t>
                        </m:r>
                      </m:num>
                      <m:den>
                        <m:r>
                          <a:rPr lang="en-US" altLang="zh-CN" sz="2400" i="1">
                            <a:solidFill>
                              <a:srgbClr val="000000"/>
                            </a:solidFill>
                            <a:latin typeface="Cambria Math" panose="02040503050406030204" pitchFamily="18" charset="0"/>
                            <a:cs typeface="Times New Roman" panose="02020603050405020304" pitchFamily="18" charset="0"/>
                          </a:rPr>
                          <m:t>𝟐</m:t>
                        </m:r>
                      </m:den>
                    </m:f>
                  </m:oMath>
                </a14:m>
                <a:r>
                  <a:rPr lang="en-US" altLang="zh-CN" sz="2400" i="1">
                    <a:solidFill>
                      <a:srgbClr val="000000"/>
                    </a:solidFill>
                  </a:rPr>
                  <a:t>m</a:t>
                </a:r>
                <a:r>
                  <a:rPr lang="en-US" altLang="zh-CN" sz="2400" i="1">
                    <a:solidFill>
                      <a:srgbClr val="000000"/>
                    </a:solidFill>
                    <a:latin typeface="Book Antiqua" panose="02040602050305030304" pitchFamily="18" charset="0"/>
                    <a:cs typeface="Times New Roman" panose="02020603050405020304" pitchFamily="18" charset="0"/>
                  </a:rPr>
                  <a:t>v</a:t>
                </a:r>
                <a:r>
                  <a:rPr lang="en-US" altLang="zh-CN" sz="2400" baseline="-25000">
                    <a:solidFill>
                      <a:srgbClr val="000000"/>
                    </a:solidFill>
                  </a:rPr>
                  <a:t>0</a:t>
                </a:r>
                <a:r>
                  <a:rPr lang="zh-CN" altLang="zh-CN" sz="2400">
                    <a:solidFill>
                      <a:srgbClr val="000000"/>
                    </a:solidFill>
                    <a:cs typeface="Times New Roman" panose="02020603050405020304" pitchFamily="18" charset="0"/>
                  </a:rPr>
                  <a:t>　</a:t>
                </a:r>
                <a:endParaRPr lang="zh-CN" altLang="en-US"/>
              </a:p>
            </p:txBody>
          </p:sp>
        </mc:Choice>
        <mc:Fallback>
          <p:sp>
            <p:nvSpPr>
              <p:cNvPr id="2" name="矩形 1"/>
              <p:cNvSpPr>
                <a:spLocks noRot="1" noChangeAspect="1" noMove="1" noResize="1" noEditPoints="1" noAdjustHandles="1" noChangeArrowheads="1" noChangeShapeType="1" noTextEdit="1"/>
              </p:cNvSpPr>
              <p:nvPr/>
            </p:nvSpPr>
            <p:spPr>
              <a:xfrm>
                <a:off x="1558702" y="1466619"/>
                <a:ext cx="1141659" cy="624082"/>
              </a:xfrm>
              <a:prstGeom prst="rect">
                <a:avLst/>
              </a:prstGeom>
              <a:blipFill rotWithShape="1">
                <a:blip r:embed="rId2"/>
                <a:stretch>
                  <a:fillRect l="-36" t="-65" r="30" b="-565"/>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5" name="矩形 4"/>
              <p:cNvSpPr/>
              <p:nvPr/>
            </p:nvSpPr>
            <p:spPr>
              <a:xfrm>
                <a:off x="387778" y="2132856"/>
                <a:ext cx="11180036" cy="4147289"/>
              </a:xfrm>
              <a:prstGeom prst="rect">
                <a:avLst/>
              </a:prstGeom>
            </p:spPr>
            <p:txBody>
              <a:bodyPr wrap="square">
                <a:spAutoFit/>
              </a:bodyPr>
              <a:lstStyle/>
              <a:p>
                <a:pPr algn="just">
                  <a:lnSpc>
                    <a:spcPct val="150000"/>
                  </a:lnSpc>
                  <a:spcAft>
                    <a:spcPts val="0"/>
                  </a:spcAft>
                  <a:tabLst>
                    <a:tab pos="6301105" algn="l"/>
                  </a:tabLst>
                </a:pPr>
                <a:r>
                  <a:rPr lang="en-US" altLang="zh-CN" sz="2400" smtClean="0">
                    <a:solidFill>
                      <a:srgbClr val="000000"/>
                    </a:solidFill>
                    <a:ea typeface="楷体" panose="02010609060101010101" pitchFamily="49" charset="-122"/>
                    <a:cs typeface="Times New Roman" panose="02020603050405020304" pitchFamily="18" charset="0"/>
                  </a:rPr>
                  <a:t>             </a:t>
                </a:r>
                <a:r>
                  <a:rPr lang="zh-CN" altLang="zh-CN" sz="2400" smtClean="0">
                    <a:solidFill>
                      <a:srgbClr val="000000"/>
                    </a:solidFill>
                    <a:ea typeface="楷体" panose="02010609060101010101" pitchFamily="49" charset="-122"/>
                    <a:cs typeface="Times New Roman" panose="02020603050405020304" pitchFamily="18" charset="0"/>
                  </a:rPr>
                  <a:t>在</a:t>
                </a:r>
                <a:r>
                  <a:rPr lang="en-US" altLang="zh-CN" sz="2400" i="1">
                    <a:solidFill>
                      <a:srgbClr val="000000"/>
                    </a:solidFill>
                    <a:cs typeface="Times New Roman" panose="02020603050405020304" pitchFamily="18" charset="0"/>
                  </a:rPr>
                  <a:t>B</a:t>
                </a:r>
                <a:r>
                  <a:rPr lang="zh-CN" altLang="zh-CN" sz="2400">
                    <a:solidFill>
                      <a:srgbClr val="000000"/>
                    </a:solidFill>
                    <a:ea typeface="楷体" panose="02010609060101010101" pitchFamily="49" charset="-122"/>
                    <a:cs typeface="Times New Roman" panose="02020603050405020304" pitchFamily="18" charset="0"/>
                  </a:rPr>
                  <a:t>与</a:t>
                </a:r>
                <a:r>
                  <a:rPr lang="en-US" altLang="zh-CN" sz="2400" i="1">
                    <a:solidFill>
                      <a:srgbClr val="000000"/>
                    </a:solidFill>
                    <a:cs typeface="Times New Roman" panose="02020603050405020304" pitchFamily="18" charset="0"/>
                  </a:rPr>
                  <a:t>A</a:t>
                </a:r>
                <a:r>
                  <a:rPr lang="zh-CN" altLang="zh-CN" sz="2400">
                    <a:solidFill>
                      <a:srgbClr val="000000"/>
                    </a:solidFill>
                    <a:ea typeface="楷体" panose="02010609060101010101" pitchFamily="49" charset="-122"/>
                    <a:cs typeface="Times New Roman" panose="02020603050405020304" pitchFamily="18" charset="0"/>
                  </a:rPr>
                  <a:t>碰撞时</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以沿斜面向下为正方向</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设碰撞后</a:t>
                </a:r>
                <a:r>
                  <a:rPr lang="en-US" altLang="zh-CN" sz="2400" i="1">
                    <a:solidFill>
                      <a:srgbClr val="000000"/>
                    </a:solidFill>
                    <a:cs typeface="Times New Roman" panose="02020603050405020304" pitchFamily="18" charset="0"/>
                  </a:rPr>
                  <a:t>A</a:t>
                </a:r>
                <a:r>
                  <a:rPr lang="zh-CN" altLang="zh-CN" sz="2400">
                    <a:solidFill>
                      <a:srgbClr val="000000"/>
                    </a:solidFill>
                    <a:ea typeface="楷体" panose="02010609060101010101" pitchFamily="49" charset="-122"/>
                    <a:cs typeface="Times New Roman" panose="02020603050405020304" pitchFamily="18" charset="0"/>
                  </a:rPr>
                  <a:t>的速度为</a:t>
                </a:r>
                <a:r>
                  <a:rPr lang="en-US" altLang="zh-CN" sz="2400" i="1">
                    <a:solidFill>
                      <a:srgbClr val="000000"/>
                    </a:solidFill>
                    <a:latin typeface="Book Antiqua" panose="02040602050305030304" pitchFamily="18" charset="0"/>
                    <a:cs typeface="Times New Roman" panose="02020603050405020304" pitchFamily="18" charset="0"/>
                  </a:rPr>
                  <a:t>v</a:t>
                </a:r>
                <a:r>
                  <a:rPr lang="zh-CN" altLang="zh-CN" sz="2400">
                    <a:solidFill>
                      <a:srgbClr val="000000"/>
                    </a:solidFill>
                    <a:cs typeface="Times New Roman" panose="02020603050405020304" pitchFamily="18" charset="0"/>
                  </a:rPr>
                  <a:t>，</a:t>
                </a:r>
                <a:endParaRPr lang="zh-CN" altLang="zh-CN" sz="1200">
                  <a:solidFill>
                    <a:srgbClr val="000000"/>
                  </a:solidFill>
                  <a:cs typeface="Times New Roman" panose="02020603050405020304" pitchFamily="18" charset="0"/>
                </a:endParaRPr>
              </a:p>
              <a:p>
                <a:pPr algn="just">
                  <a:lnSpc>
                    <a:spcPct val="150000"/>
                  </a:lnSpc>
                  <a:spcAft>
                    <a:spcPts val="0"/>
                  </a:spcAft>
                  <a:tabLst>
                    <a:tab pos="6301105" algn="l"/>
                  </a:tabLst>
                </a:pPr>
                <a:r>
                  <a:rPr lang="zh-CN" altLang="zh-CN" sz="2400">
                    <a:solidFill>
                      <a:srgbClr val="000000"/>
                    </a:solidFill>
                    <a:ea typeface="楷体" panose="02010609060101010101" pitchFamily="49" charset="-122"/>
                    <a:cs typeface="Times New Roman" panose="02020603050405020304" pitchFamily="18" charset="0"/>
                  </a:rPr>
                  <a:t>根据动量守恒定律</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有</a:t>
                </a:r>
                <a:endParaRPr lang="zh-CN" altLang="zh-CN" sz="1200">
                  <a:solidFill>
                    <a:srgbClr val="000000"/>
                  </a:solidFill>
                  <a:cs typeface="Times New Roman" panose="02020603050405020304" pitchFamily="18" charset="0"/>
                </a:endParaRPr>
              </a:p>
              <a:p>
                <a:pPr algn="just">
                  <a:lnSpc>
                    <a:spcPct val="150000"/>
                  </a:lnSpc>
                  <a:spcAft>
                    <a:spcPts val="0"/>
                  </a:spcAft>
                  <a:tabLst>
                    <a:tab pos="6301105" algn="l"/>
                  </a:tabLst>
                </a:pPr>
                <a:r>
                  <a:rPr lang="en-US" altLang="zh-CN" sz="2400" i="1">
                    <a:solidFill>
                      <a:srgbClr val="000000"/>
                    </a:solidFill>
                    <a:cs typeface="Times New Roman" panose="02020603050405020304" pitchFamily="18" charset="0"/>
                  </a:rPr>
                  <a:t>m</a:t>
                </a:r>
                <a:r>
                  <a:rPr lang="en-US" altLang="zh-CN" sz="2400" i="1">
                    <a:solidFill>
                      <a:srgbClr val="000000"/>
                    </a:solidFill>
                    <a:latin typeface="Book Antiqua" panose="02040602050305030304" pitchFamily="18" charset="0"/>
                    <a:cs typeface="Times New Roman" panose="02020603050405020304" pitchFamily="18" charset="0"/>
                  </a:rPr>
                  <a:t>v</a:t>
                </a:r>
                <a:r>
                  <a:rPr lang="en-US" altLang="zh-CN" sz="2400" baseline="-25000">
                    <a:solidFill>
                      <a:srgbClr val="000000"/>
                    </a:solidFill>
                    <a:cs typeface="Times New Roman" panose="02020603050405020304" pitchFamily="18" charset="0"/>
                  </a:rPr>
                  <a:t>0</a:t>
                </a:r>
                <a:r>
                  <a:rPr lang="zh-CN" altLang="zh-CN" sz="2400">
                    <a:solidFill>
                      <a:srgbClr val="000000"/>
                    </a:solidFill>
                    <a:cs typeface="Times New Roman" panose="02020603050405020304" pitchFamily="18" charset="0"/>
                  </a:rPr>
                  <a:t>＝－</a:t>
                </a:r>
                <a:r>
                  <a:rPr lang="en-US" altLang="zh-CN" sz="2400" i="1">
                    <a:solidFill>
                      <a:srgbClr val="000000"/>
                    </a:solidFill>
                    <a:cs typeface="Times New Roman" panose="02020603050405020304" pitchFamily="18" charset="0"/>
                  </a:rPr>
                  <a:t>m</a:t>
                </a:r>
                <a:r>
                  <a:rPr lang="zh-CN" altLang="zh-CN" sz="2400">
                    <a:solidFill>
                      <a:srgbClr val="000000"/>
                    </a:solidFill>
                    <a:ea typeface="Times New Roman" panose="02020603050405020304" pitchFamily="18" charset="0"/>
                    <a:cs typeface="Times New Roman" panose="02020603050405020304" pitchFamily="18" charset="0"/>
                  </a:rPr>
                  <a:t>·</a:t>
                </a:r>
                <a14:m>
                  <m:oMath xmlns:m="http://schemas.openxmlformats.org/officeDocument/2006/math">
                    <m:f>
                      <m:f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400" i="1">
                            <a:solidFill>
                              <a:srgbClr val="000000"/>
                            </a:solidFill>
                            <a:latin typeface="Cambria Math" panose="02040503050406030204" pitchFamily="18" charset="0"/>
                            <a:cs typeface="Times New Roman" panose="02020603050405020304" pitchFamily="18" charset="0"/>
                          </a:rPr>
                          <m:t>𝟏</m:t>
                        </m:r>
                      </m:num>
                      <m:den>
                        <m:r>
                          <a:rPr lang="en-US" altLang="zh-CN" sz="2400" i="1">
                            <a:solidFill>
                              <a:srgbClr val="000000"/>
                            </a:solidFill>
                            <a:latin typeface="Cambria Math" panose="02040503050406030204" pitchFamily="18" charset="0"/>
                            <a:cs typeface="Times New Roman" panose="02020603050405020304" pitchFamily="18" charset="0"/>
                          </a:rPr>
                          <m:t>𝟐</m:t>
                        </m:r>
                      </m:den>
                    </m:f>
                  </m:oMath>
                </a14:m>
                <a:r>
                  <a:rPr lang="en-US" altLang="zh-CN" sz="2400" i="1">
                    <a:solidFill>
                      <a:srgbClr val="000000"/>
                    </a:solidFill>
                    <a:latin typeface="Book Antiqua" panose="02040602050305030304" pitchFamily="18" charset="0"/>
                    <a:cs typeface="Times New Roman" panose="02020603050405020304" pitchFamily="18" charset="0"/>
                  </a:rPr>
                  <a:t>v</a:t>
                </a:r>
                <a:r>
                  <a:rPr lang="en-US" altLang="zh-CN" sz="2400" baseline="-25000">
                    <a:solidFill>
                      <a:srgbClr val="000000"/>
                    </a:solidFill>
                    <a:cs typeface="Times New Roman" panose="02020603050405020304" pitchFamily="18" charset="0"/>
                  </a:rPr>
                  <a:t>0</a:t>
                </a:r>
                <a:r>
                  <a:rPr lang="zh-CN" altLang="zh-CN" sz="2400">
                    <a:solidFill>
                      <a:srgbClr val="000000"/>
                    </a:solidFill>
                    <a:cs typeface="Times New Roman" panose="02020603050405020304" pitchFamily="18" charset="0"/>
                  </a:rPr>
                  <a:t>＋</a:t>
                </a:r>
                <a:r>
                  <a:rPr lang="en-US" altLang="zh-CN" sz="2400">
                    <a:solidFill>
                      <a:srgbClr val="000000"/>
                    </a:solidFill>
                    <a:cs typeface="Times New Roman" panose="02020603050405020304" pitchFamily="18" charset="0"/>
                  </a:rPr>
                  <a:t>3</a:t>
                </a:r>
                <a:r>
                  <a:rPr lang="en-US" altLang="zh-CN" sz="2400" i="1">
                    <a:solidFill>
                      <a:srgbClr val="000000"/>
                    </a:solidFill>
                    <a:cs typeface="Times New Roman" panose="02020603050405020304" pitchFamily="18" charset="0"/>
                  </a:rPr>
                  <a:t>m</a:t>
                </a:r>
                <a:r>
                  <a:rPr lang="en-US" altLang="zh-CN" sz="2400" i="1">
                    <a:solidFill>
                      <a:srgbClr val="000000"/>
                    </a:solidFill>
                    <a:latin typeface="Book Antiqua" panose="02040602050305030304" pitchFamily="18" charset="0"/>
                    <a:cs typeface="Times New Roman" panose="02020603050405020304" pitchFamily="18" charset="0"/>
                  </a:rPr>
                  <a:t>v</a:t>
                </a:r>
                <a:r>
                  <a:rPr lang="zh-CN" altLang="zh-CN" sz="2400">
                    <a:solidFill>
                      <a:srgbClr val="000000"/>
                    </a:solidFill>
                    <a:cs typeface="Times New Roman" panose="02020603050405020304" pitchFamily="18" charset="0"/>
                  </a:rPr>
                  <a:t>，</a:t>
                </a:r>
                <a:endParaRPr lang="zh-CN" altLang="zh-CN" sz="1200">
                  <a:solidFill>
                    <a:srgbClr val="000000"/>
                  </a:solidFill>
                  <a:cs typeface="Times New Roman" panose="02020603050405020304" pitchFamily="18" charset="0"/>
                </a:endParaRPr>
              </a:p>
              <a:p>
                <a:pPr algn="just">
                  <a:lnSpc>
                    <a:spcPct val="150000"/>
                  </a:lnSpc>
                  <a:spcAft>
                    <a:spcPts val="0"/>
                  </a:spcAft>
                  <a:tabLst>
                    <a:tab pos="6301105" algn="l"/>
                  </a:tabLst>
                </a:pPr>
                <a:r>
                  <a:rPr lang="zh-CN" altLang="zh-CN" sz="2400">
                    <a:solidFill>
                      <a:srgbClr val="000000"/>
                    </a:solidFill>
                    <a:ea typeface="楷体" panose="02010609060101010101" pitchFamily="49" charset="-122"/>
                    <a:cs typeface="Times New Roman" panose="02020603050405020304" pitchFamily="18" charset="0"/>
                  </a:rPr>
                  <a:t>解得</a:t>
                </a:r>
                <a:r>
                  <a:rPr lang="en-US" altLang="zh-CN" sz="2400" i="1">
                    <a:solidFill>
                      <a:srgbClr val="000000"/>
                    </a:solidFill>
                    <a:latin typeface="Book Antiqua" panose="02040602050305030304" pitchFamily="18" charset="0"/>
                    <a:cs typeface="Times New Roman" panose="02020603050405020304" pitchFamily="18" charset="0"/>
                  </a:rPr>
                  <a:t>v</a:t>
                </a:r>
                <a:r>
                  <a:rPr lang="zh-CN" altLang="zh-CN" sz="2400">
                    <a:solidFill>
                      <a:srgbClr val="000000"/>
                    </a:solidFill>
                    <a:cs typeface="Times New Roman" panose="02020603050405020304" pitchFamily="18" charset="0"/>
                  </a:rPr>
                  <a:t>＝</a:t>
                </a:r>
                <a14:m>
                  <m:oMath xmlns:m="http://schemas.openxmlformats.org/officeDocument/2006/math">
                    <m:f>
                      <m:f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400" i="1">
                            <a:solidFill>
                              <a:srgbClr val="000000"/>
                            </a:solidFill>
                            <a:latin typeface="Cambria Math" panose="02040503050406030204" pitchFamily="18" charset="0"/>
                            <a:cs typeface="Times New Roman" panose="02020603050405020304" pitchFamily="18" charset="0"/>
                          </a:rPr>
                          <m:t>𝟏</m:t>
                        </m:r>
                      </m:num>
                      <m:den>
                        <m:r>
                          <a:rPr lang="en-US" altLang="zh-CN" sz="2400" i="1">
                            <a:solidFill>
                              <a:srgbClr val="000000"/>
                            </a:solidFill>
                            <a:latin typeface="Cambria Math" panose="02040503050406030204" pitchFamily="18" charset="0"/>
                            <a:cs typeface="Times New Roman" panose="02020603050405020304" pitchFamily="18" charset="0"/>
                          </a:rPr>
                          <m:t>𝟐</m:t>
                        </m:r>
                      </m:den>
                    </m:f>
                  </m:oMath>
                </a14:m>
                <a:r>
                  <a:rPr lang="en-US" altLang="zh-CN" sz="2400" i="1">
                    <a:solidFill>
                      <a:srgbClr val="000000"/>
                    </a:solidFill>
                    <a:latin typeface="Book Antiqua" panose="02040602050305030304" pitchFamily="18" charset="0"/>
                    <a:cs typeface="Times New Roman" panose="02020603050405020304" pitchFamily="18" charset="0"/>
                  </a:rPr>
                  <a:t>v</a:t>
                </a:r>
                <a:r>
                  <a:rPr lang="en-US" altLang="zh-CN" sz="2400" baseline="-25000">
                    <a:solidFill>
                      <a:srgbClr val="000000"/>
                    </a:solidFill>
                    <a:cs typeface="Times New Roman" panose="02020603050405020304" pitchFamily="18" charset="0"/>
                  </a:rPr>
                  <a:t>0</a:t>
                </a:r>
                <a:r>
                  <a:rPr lang="zh-CN" altLang="zh-CN" sz="2400">
                    <a:solidFill>
                      <a:srgbClr val="000000"/>
                    </a:solidFill>
                    <a:cs typeface="Times New Roman" panose="02020603050405020304" pitchFamily="18" charset="0"/>
                  </a:rPr>
                  <a:t>，</a:t>
                </a:r>
                <a:endParaRPr lang="zh-CN" altLang="zh-CN" sz="1200">
                  <a:solidFill>
                    <a:srgbClr val="000000"/>
                  </a:solidFill>
                  <a:cs typeface="Times New Roman" panose="02020603050405020304" pitchFamily="18" charset="0"/>
                </a:endParaRPr>
              </a:p>
              <a:p>
                <a:pPr algn="just">
                  <a:lnSpc>
                    <a:spcPct val="150000"/>
                  </a:lnSpc>
                  <a:spcAft>
                    <a:spcPts val="0"/>
                  </a:spcAft>
                  <a:tabLst>
                    <a:tab pos="6301105" algn="l"/>
                  </a:tabLst>
                </a:pPr>
                <a:r>
                  <a:rPr lang="zh-CN" altLang="zh-CN" sz="2400">
                    <a:solidFill>
                      <a:srgbClr val="000000"/>
                    </a:solidFill>
                    <a:ea typeface="楷体" panose="02010609060101010101" pitchFamily="49" charset="-122"/>
                    <a:cs typeface="Times New Roman" panose="02020603050405020304" pitchFamily="18" charset="0"/>
                  </a:rPr>
                  <a:t>对</a:t>
                </a:r>
                <a:r>
                  <a:rPr lang="en-US" altLang="zh-CN" sz="2400" i="1">
                    <a:solidFill>
                      <a:srgbClr val="000000"/>
                    </a:solidFill>
                    <a:cs typeface="Times New Roman" panose="02020603050405020304" pitchFamily="18" charset="0"/>
                  </a:rPr>
                  <a:t>A</a:t>
                </a:r>
                <a:r>
                  <a:rPr lang="zh-CN" altLang="zh-CN" sz="2400">
                    <a:solidFill>
                      <a:srgbClr val="000000"/>
                    </a:solidFill>
                    <a:ea typeface="楷体" panose="02010609060101010101" pitchFamily="49" charset="-122"/>
                    <a:cs typeface="Times New Roman" panose="02020603050405020304" pitchFamily="18" charset="0"/>
                  </a:rPr>
                  <a:t>分析</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根据动量定理</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有</a:t>
                </a:r>
                <a:r>
                  <a:rPr lang="en-US" altLang="zh-CN" sz="2400" i="1">
                    <a:solidFill>
                      <a:srgbClr val="000000"/>
                    </a:solidFill>
                    <a:cs typeface="Times New Roman" panose="02020603050405020304" pitchFamily="18" charset="0"/>
                  </a:rPr>
                  <a:t>I</a:t>
                </a:r>
                <a:r>
                  <a:rPr lang="zh-CN" altLang="zh-CN" sz="2400">
                    <a:solidFill>
                      <a:srgbClr val="000000"/>
                    </a:solidFill>
                    <a:cs typeface="Times New Roman" panose="02020603050405020304" pitchFamily="18" charset="0"/>
                  </a:rPr>
                  <a:t>＝</a:t>
                </a:r>
                <a:r>
                  <a:rPr lang="en-US" altLang="zh-CN" sz="2400">
                    <a:solidFill>
                      <a:srgbClr val="000000"/>
                    </a:solidFill>
                    <a:cs typeface="Times New Roman" panose="02020603050405020304" pitchFamily="18" charset="0"/>
                  </a:rPr>
                  <a:t>3</a:t>
                </a:r>
                <a:r>
                  <a:rPr lang="en-US" altLang="zh-CN" sz="2400" i="1">
                    <a:solidFill>
                      <a:srgbClr val="000000"/>
                    </a:solidFill>
                    <a:cs typeface="Times New Roman" panose="02020603050405020304" pitchFamily="18" charset="0"/>
                  </a:rPr>
                  <a:t>m</a:t>
                </a:r>
                <a:r>
                  <a:rPr lang="en-US" altLang="zh-CN" sz="2400" i="1">
                    <a:solidFill>
                      <a:srgbClr val="000000"/>
                    </a:solidFill>
                    <a:latin typeface="Book Antiqua" panose="02040602050305030304" pitchFamily="18" charset="0"/>
                    <a:cs typeface="Times New Roman" panose="02020603050405020304" pitchFamily="18" charset="0"/>
                  </a:rPr>
                  <a:t>v</a:t>
                </a:r>
                <a:r>
                  <a:rPr lang="zh-CN" altLang="zh-CN" sz="2400">
                    <a:solidFill>
                      <a:srgbClr val="000000"/>
                    </a:solidFill>
                    <a:cs typeface="Times New Roman" panose="02020603050405020304" pitchFamily="18" charset="0"/>
                  </a:rPr>
                  <a:t>，</a:t>
                </a:r>
                <a:endParaRPr lang="zh-CN" altLang="zh-CN" sz="1200">
                  <a:solidFill>
                    <a:srgbClr val="000000"/>
                  </a:solidFill>
                  <a:cs typeface="Times New Roman" panose="02020603050405020304" pitchFamily="18" charset="0"/>
                </a:endParaRPr>
              </a:p>
              <a:p>
                <a:pPr algn="just">
                  <a:lnSpc>
                    <a:spcPct val="150000"/>
                  </a:lnSpc>
                  <a:spcAft>
                    <a:spcPts val="0"/>
                  </a:spcAft>
                  <a:tabLst>
                    <a:tab pos="6301105" algn="l"/>
                  </a:tabLst>
                </a:pPr>
                <a:r>
                  <a:rPr lang="zh-CN" altLang="zh-CN" sz="2400">
                    <a:solidFill>
                      <a:srgbClr val="000000"/>
                    </a:solidFill>
                    <a:ea typeface="楷体" panose="02010609060101010101" pitchFamily="49" charset="-122"/>
                    <a:cs typeface="Times New Roman" panose="02020603050405020304" pitchFamily="18" charset="0"/>
                  </a:rPr>
                  <a:t>解得</a:t>
                </a:r>
                <a:r>
                  <a:rPr lang="en-US" altLang="zh-CN" sz="2400" i="1">
                    <a:solidFill>
                      <a:srgbClr val="000000"/>
                    </a:solidFill>
                    <a:cs typeface="Times New Roman" panose="02020603050405020304" pitchFamily="18" charset="0"/>
                  </a:rPr>
                  <a:t>I</a:t>
                </a:r>
                <a:r>
                  <a:rPr lang="zh-CN" altLang="zh-CN" sz="2400">
                    <a:solidFill>
                      <a:srgbClr val="000000"/>
                    </a:solidFill>
                    <a:cs typeface="Times New Roman" panose="02020603050405020304" pitchFamily="18" charset="0"/>
                  </a:rPr>
                  <a:t>＝</a:t>
                </a:r>
                <a14:m>
                  <m:oMath xmlns:m="http://schemas.openxmlformats.org/officeDocument/2006/math">
                    <m:f>
                      <m:f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400" i="1">
                            <a:solidFill>
                              <a:srgbClr val="000000"/>
                            </a:solidFill>
                            <a:latin typeface="Cambria Math" panose="02040503050406030204" pitchFamily="18" charset="0"/>
                            <a:cs typeface="Times New Roman" panose="02020603050405020304" pitchFamily="18" charset="0"/>
                          </a:rPr>
                          <m:t>𝟑</m:t>
                        </m:r>
                      </m:num>
                      <m:den>
                        <m:r>
                          <a:rPr lang="en-US" altLang="zh-CN" sz="2400" i="1">
                            <a:solidFill>
                              <a:srgbClr val="000000"/>
                            </a:solidFill>
                            <a:latin typeface="Cambria Math" panose="02040503050406030204" pitchFamily="18" charset="0"/>
                            <a:cs typeface="Times New Roman" panose="02020603050405020304" pitchFamily="18" charset="0"/>
                          </a:rPr>
                          <m:t>𝟐</m:t>
                        </m:r>
                      </m:den>
                    </m:f>
                  </m:oMath>
                </a14:m>
                <a:r>
                  <a:rPr lang="en-US" altLang="zh-CN" sz="2400" i="1">
                    <a:solidFill>
                      <a:srgbClr val="000000"/>
                    </a:solidFill>
                    <a:cs typeface="Times New Roman" panose="02020603050405020304" pitchFamily="18" charset="0"/>
                  </a:rPr>
                  <a:t>m</a:t>
                </a:r>
                <a:r>
                  <a:rPr lang="en-US" altLang="zh-CN" sz="2400" i="1">
                    <a:solidFill>
                      <a:srgbClr val="000000"/>
                    </a:solidFill>
                    <a:latin typeface="Book Antiqua" panose="02040602050305030304" pitchFamily="18" charset="0"/>
                    <a:cs typeface="Times New Roman" panose="02020603050405020304" pitchFamily="18" charset="0"/>
                  </a:rPr>
                  <a:t>v</a:t>
                </a:r>
                <a:r>
                  <a:rPr lang="en-US" altLang="zh-CN" sz="2400" baseline="-25000">
                    <a:solidFill>
                      <a:srgbClr val="000000"/>
                    </a:solidFill>
                    <a:cs typeface="Times New Roman" panose="02020603050405020304" pitchFamily="18" charset="0"/>
                  </a:rPr>
                  <a:t>0</a:t>
                </a:r>
                <a:r>
                  <a:rPr lang="en-US" altLang="zh-CN" sz="2400">
                    <a:solidFill>
                      <a:srgbClr val="000000"/>
                    </a:solidFill>
                    <a:latin typeface="宋体" panose="02010600030101010101" pitchFamily="2" charset="-122"/>
                    <a:cs typeface="Times New Roman" panose="02020603050405020304" pitchFamily="18" charset="0"/>
                  </a:rPr>
                  <a:t>.</a:t>
                </a:r>
                <a:endParaRPr lang="zh-CN" altLang="zh-CN" sz="1200">
                  <a:solidFill>
                    <a:srgbClr val="000000"/>
                  </a:solidFill>
                  <a:cs typeface="Times New Roman" panose="02020603050405020304" pitchFamily="18" charset="0"/>
                </a:endParaRPr>
              </a:p>
            </p:txBody>
          </p:sp>
        </mc:Choice>
        <mc:Fallback>
          <p:sp>
            <p:nvSpPr>
              <p:cNvPr id="5" name="矩形 4"/>
              <p:cNvSpPr>
                <a:spLocks noRot="1" noChangeAspect="1" noMove="1" noResize="1" noEditPoints="1" noAdjustHandles="1" noChangeArrowheads="1" noChangeShapeType="1" noTextEdit="1"/>
              </p:cNvSpPr>
              <p:nvPr/>
            </p:nvSpPr>
            <p:spPr>
              <a:xfrm>
                <a:off x="387778" y="2132856"/>
                <a:ext cx="11180036" cy="4147289"/>
              </a:xfrm>
              <a:prstGeom prst="rect">
                <a:avLst/>
              </a:prstGeom>
              <a:blipFill rotWithShape="1">
                <a:blip r:embed="rId3"/>
                <a:stretch>
                  <a:fillRect l="-4" t="-13" b="15"/>
                </a:stretch>
              </a:blipFill>
            </p:spPr>
            <p:txBody>
              <a:bodyPr/>
              <a:lstStyle/>
              <a:p>
                <a:r>
                  <a:rPr lang="zh-CN" altLang="en-US">
                    <a:noFill/>
                  </a:rPr>
                  <a:t> </a:t>
                </a:r>
              </a:p>
            </p:txBody>
          </p:sp>
        </mc:Fallback>
      </mc:AlternateContent>
      <p:pic>
        <p:nvPicPr>
          <p:cNvPr id="6" name="24解析.eps" descr="id:2147491312;FounderCES"/>
          <p:cNvPicPr/>
          <p:nvPr/>
        </p:nvPicPr>
        <p:blipFill>
          <a:blip r:embed="rId4"/>
          <a:stretch>
            <a:fillRect/>
          </a:stretch>
        </p:blipFill>
        <p:spPr>
          <a:xfrm>
            <a:off x="478582" y="2319705"/>
            <a:ext cx="840740" cy="299720"/>
          </a:xfrm>
          <a:prstGeom prst="rect">
            <a:avLst/>
          </a:prstGeom>
        </p:spPr>
      </p:pic>
      <p:pic>
        <p:nvPicPr>
          <p:cNvPr id="8" name="ldwlbt1.jpg" descr="id:2147491305;FounderCES"/>
          <p:cNvPicPr/>
          <p:nvPr/>
        </p:nvPicPr>
        <p:blipFill>
          <a:blip r:embed="rId5"/>
          <a:stretch>
            <a:fillRect/>
          </a:stretch>
        </p:blipFill>
        <p:spPr>
          <a:xfrm>
            <a:off x="8615486" y="790460"/>
            <a:ext cx="2892869" cy="1352318"/>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76248"/>
          </a:xfrm>
        </p:spPr>
        <p:txBody>
          <a:bodyPr/>
          <a:lstStyle/>
          <a:p>
            <a:pPr hangingPunct="0">
              <a:spcAft>
                <a:spcPts val="0"/>
              </a:spcAft>
              <a:tabLst>
                <a:tab pos="630110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第一次碰撞后到发生第二次碰撞过程中，</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与斜面因摩擦产生的热量</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24答案.eps" descr="id:2147491319;FounderCES"/>
          <p:cNvPicPr/>
          <p:nvPr/>
        </p:nvPicPr>
        <p:blipFill>
          <a:blip r:embed="rId1"/>
          <a:stretch>
            <a:fillRect/>
          </a:stretch>
        </p:blipFill>
        <p:spPr>
          <a:xfrm>
            <a:off x="478582" y="1628800"/>
            <a:ext cx="840740" cy="299720"/>
          </a:xfrm>
          <a:prstGeom prst="rect">
            <a:avLst/>
          </a:prstGeom>
        </p:spPr>
      </p:pic>
      <mc:AlternateContent xmlns:mc="http://schemas.openxmlformats.org/markup-compatibility/2006">
        <mc:Choice xmlns:a14="http://schemas.microsoft.com/office/drawing/2010/main" Requires="a14">
          <p:sp>
            <p:nvSpPr>
              <p:cNvPr id="2" name="矩形 1"/>
              <p:cNvSpPr/>
              <p:nvPr/>
            </p:nvSpPr>
            <p:spPr>
              <a:xfrm>
                <a:off x="1558702" y="1412776"/>
                <a:ext cx="909160" cy="684739"/>
              </a:xfrm>
              <a:prstGeom prst="rect">
                <a:avLst/>
              </a:prstGeom>
            </p:spPr>
            <p:txBody>
              <a:bodyPr wrap="none">
                <a:spAutoFit/>
              </a:bodyPr>
              <a:lstStyle/>
              <a:p>
                <a:pPr algn="just">
                  <a:lnSpc>
                    <a:spcPct val="150000"/>
                  </a:lnSpc>
                  <a:spcAft>
                    <a:spcPts val="0"/>
                  </a:spcAft>
                  <a:tabLst>
                    <a:tab pos="6301105" algn="l"/>
                  </a:tabLst>
                </a:pPr>
                <a:r>
                  <a:rPr lang="en-US" altLang="zh-CN" sz="2400">
                    <a:solidFill>
                      <a:srgbClr val="000000"/>
                    </a:solidFill>
                    <a:cs typeface="Times New Roman" panose="02020603050405020304" pitchFamily="18" charset="0"/>
                  </a:rPr>
                  <a:t>3</a:t>
                </a:r>
                <a:r>
                  <a:rPr lang="en-US" altLang="zh-CN" sz="2400" i="1">
                    <a:solidFill>
                      <a:srgbClr val="000000"/>
                    </a:solidFill>
                    <a:cs typeface="Times New Roman" panose="02020603050405020304" pitchFamily="18" charset="0"/>
                  </a:rPr>
                  <a:t>m</a:t>
                </a:r>
                <a14:m>
                  <m:oMath xmlns:m="http://schemas.openxmlformats.org/officeDocument/2006/math">
                    <m:sSubSup>
                      <m:sSubSup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sz="2400" i="1">
                            <a:solidFill>
                              <a:srgbClr val="000000"/>
                            </a:solidFill>
                            <a:latin typeface="Book Antiqua" panose="02040602050305030304" pitchFamily="18" charset="0"/>
                            <a:cs typeface="Times New Roman" panose="02020603050405020304" pitchFamily="18" charset="0"/>
                          </a:rPr>
                          <m:t>v</m:t>
                        </m:r>
                      </m:e>
                      <m:sub>
                        <m:r>
                          <a:rPr lang="en-US" altLang="zh-CN" sz="2400" i="1">
                            <a:solidFill>
                              <a:srgbClr val="000000"/>
                            </a:solidFill>
                            <a:latin typeface="Cambria Math" panose="02040503050406030204" pitchFamily="18" charset="0"/>
                            <a:cs typeface="Times New Roman" panose="02020603050405020304" pitchFamily="18" charset="0"/>
                          </a:rPr>
                          <m:t>𝟎</m:t>
                        </m:r>
                      </m:sub>
                      <m:sup>
                        <m:r>
                          <a:rPr lang="en-US" altLang="zh-CN" sz="2400" i="1">
                            <a:solidFill>
                              <a:srgbClr val="000000"/>
                            </a:solidFill>
                            <a:latin typeface="Cambria Math" panose="02040503050406030204" pitchFamily="18" charset="0"/>
                            <a:cs typeface="Times New Roman" panose="02020603050405020304" pitchFamily="18" charset="0"/>
                          </a:rPr>
                          <m:t>𝟐</m:t>
                        </m:r>
                      </m:sup>
                    </m:sSubSup>
                  </m:oMath>
                </a14:m>
                <a:endParaRPr lang="zh-CN" altLang="zh-CN" sz="1200">
                  <a:solidFill>
                    <a:srgbClr val="000000"/>
                  </a:solidFill>
                  <a:cs typeface="Times New Roman" panose="02020603050405020304" pitchFamily="18" charset="0"/>
                </a:endParaRPr>
              </a:p>
            </p:txBody>
          </p:sp>
        </mc:Choice>
        <mc:Fallback>
          <p:sp>
            <p:nvSpPr>
              <p:cNvPr id="2" name="矩形 1"/>
              <p:cNvSpPr>
                <a:spLocks noRot="1" noChangeAspect="1" noMove="1" noResize="1" noEditPoints="1" noAdjustHandles="1" noChangeArrowheads="1" noChangeShapeType="1" noTextEdit="1"/>
              </p:cNvSpPr>
              <p:nvPr/>
            </p:nvSpPr>
            <p:spPr>
              <a:xfrm>
                <a:off x="1558702" y="1412776"/>
                <a:ext cx="909160" cy="684739"/>
              </a:xfrm>
              <a:prstGeom prst="rect">
                <a:avLst/>
              </a:prstGeom>
              <a:blipFill rotWithShape="1">
                <a:blip r:embed="rId2"/>
                <a:stretch>
                  <a:fillRect l="-45" t="-78" r="28" b="16"/>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5" name="矩形 4"/>
              <p:cNvSpPr/>
              <p:nvPr/>
            </p:nvSpPr>
            <p:spPr>
              <a:xfrm>
                <a:off x="360854" y="2060848"/>
                <a:ext cx="8830696" cy="3659976"/>
              </a:xfrm>
              <a:prstGeom prst="rect">
                <a:avLst/>
              </a:prstGeom>
            </p:spPr>
            <p:txBody>
              <a:bodyPr wrap="square">
                <a:spAutoFit/>
              </a:bodyPr>
              <a:lstStyle/>
              <a:p>
                <a:pPr algn="just">
                  <a:lnSpc>
                    <a:spcPct val="150000"/>
                  </a:lnSpc>
                  <a:spcAft>
                    <a:spcPts val="0"/>
                  </a:spcAft>
                  <a:tabLst>
                    <a:tab pos="6301105" algn="l"/>
                  </a:tabLst>
                </a:pPr>
                <a:r>
                  <a:rPr lang="en-US" altLang="zh-CN" sz="2400" dirty="0" smtClean="0">
                    <a:solidFill>
                      <a:srgbClr val="000000"/>
                    </a:solidFill>
                    <a:ea typeface="楷体" panose="02010609060101010101" pitchFamily="49" charset="-122"/>
                    <a:cs typeface="Times New Roman" panose="02020603050405020304" pitchFamily="18" charset="0"/>
                  </a:rPr>
                  <a:t>              </a:t>
                </a:r>
                <a:r>
                  <a:rPr lang="zh-CN" altLang="zh-CN" sz="2400" dirty="0" smtClean="0">
                    <a:solidFill>
                      <a:srgbClr val="000000"/>
                    </a:solidFill>
                    <a:ea typeface="楷体" panose="02010609060101010101" pitchFamily="49" charset="-122"/>
                    <a:cs typeface="Times New Roman" panose="02020603050405020304" pitchFamily="18" charset="0"/>
                  </a:rPr>
                  <a:t>设</a:t>
                </a:r>
                <a:r>
                  <a:rPr lang="zh-CN" altLang="zh-CN" sz="2400" dirty="0">
                    <a:solidFill>
                      <a:srgbClr val="000000"/>
                    </a:solidFill>
                    <a:ea typeface="楷体" panose="02010609060101010101" pitchFamily="49" charset="-122"/>
                    <a:cs typeface="Times New Roman" panose="02020603050405020304" pitchFamily="18" charset="0"/>
                  </a:rPr>
                  <a:t>第一次碰撞后</a:t>
                </a:r>
                <a:r>
                  <a:rPr lang="zh-CN" altLang="zh-CN" sz="2400" dirty="0">
                    <a:solidFill>
                      <a:srgbClr val="000000"/>
                    </a:solidFill>
                    <a:cs typeface="Times New Roman" panose="02020603050405020304" pitchFamily="18" charset="0"/>
                  </a:rPr>
                  <a:t>，</a:t>
                </a:r>
                <a:r>
                  <a:rPr lang="zh-CN" altLang="zh-CN" sz="2400" dirty="0">
                    <a:solidFill>
                      <a:srgbClr val="000000"/>
                    </a:solidFill>
                    <a:ea typeface="楷体" panose="02010609060101010101" pitchFamily="49" charset="-122"/>
                    <a:cs typeface="Times New Roman" panose="02020603050405020304" pitchFamily="18" charset="0"/>
                  </a:rPr>
                  <a:t>经过时间</a:t>
                </a:r>
                <a:r>
                  <a:rPr lang="en-US" altLang="zh-CN" sz="2400" i="1" dirty="0">
                    <a:solidFill>
                      <a:srgbClr val="000000"/>
                    </a:solidFill>
                    <a:cs typeface="Times New Roman" panose="02020603050405020304" pitchFamily="18" charset="0"/>
                  </a:rPr>
                  <a:t>t</a:t>
                </a:r>
                <a:r>
                  <a:rPr lang="zh-CN" altLang="zh-CN" sz="2400" dirty="0">
                    <a:solidFill>
                      <a:srgbClr val="000000"/>
                    </a:solidFill>
                    <a:cs typeface="Times New Roman" panose="02020603050405020304" pitchFamily="18" charset="0"/>
                  </a:rPr>
                  <a:t>，</a:t>
                </a:r>
                <a:r>
                  <a:rPr lang="en-US" altLang="zh-CN" sz="2400" i="1" dirty="0">
                    <a:solidFill>
                      <a:srgbClr val="000000"/>
                    </a:solidFill>
                    <a:cs typeface="Times New Roman" panose="02020603050405020304" pitchFamily="18" charset="0"/>
                  </a:rPr>
                  <a:t>B</a:t>
                </a:r>
                <a:r>
                  <a:rPr lang="zh-CN" altLang="zh-CN" sz="2400" dirty="0">
                    <a:solidFill>
                      <a:srgbClr val="000000"/>
                    </a:solidFill>
                    <a:ea typeface="楷体" panose="02010609060101010101" pitchFamily="49" charset="-122"/>
                    <a:cs typeface="Times New Roman" panose="02020603050405020304" pitchFamily="18" charset="0"/>
                  </a:rPr>
                  <a:t>与</a:t>
                </a:r>
                <a:r>
                  <a:rPr lang="en-US" altLang="zh-CN" sz="2400" i="1" dirty="0">
                    <a:solidFill>
                      <a:srgbClr val="000000"/>
                    </a:solidFill>
                    <a:cs typeface="Times New Roman" panose="02020603050405020304" pitchFamily="18" charset="0"/>
                  </a:rPr>
                  <a:t>A</a:t>
                </a:r>
                <a:r>
                  <a:rPr lang="zh-CN" altLang="zh-CN" sz="2400" dirty="0">
                    <a:solidFill>
                      <a:srgbClr val="000000"/>
                    </a:solidFill>
                    <a:ea typeface="楷体" panose="02010609060101010101" pitchFamily="49" charset="-122"/>
                    <a:cs typeface="Times New Roman" panose="02020603050405020304" pitchFamily="18" charset="0"/>
                  </a:rPr>
                  <a:t>要发生第二次碰撞</a:t>
                </a:r>
                <a:r>
                  <a:rPr lang="zh-CN" altLang="zh-CN" sz="2400" dirty="0">
                    <a:solidFill>
                      <a:srgbClr val="000000"/>
                    </a:solidFill>
                    <a:cs typeface="Times New Roman" panose="02020603050405020304" pitchFamily="18" charset="0"/>
                  </a:rPr>
                  <a:t>，</a:t>
                </a:r>
                <a:r>
                  <a:rPr lang="zh-CN" altLang="zh-CN" sz="2400" dirty="0">
                    <a:solidFill>
                      <a:srgbClr val="000000"/>
                    </a:solidFill>
                    <a:ea typeface="楷体" panose="02010609060101010101" pitchFamily="49" charset="-122"/>
                    <a:cs typeface="Times New Roman" panose="02020603050405020304" pitchFamily="18" charset="0"/>
                  </a:rPr>
                  <a:t>在这过程中</a:t>
                </a:r>
                <a:r>
                  <a:rPr lang="zh-CN" altLang="zh-CN" sz="2400" dirty="0">
                    <a:solidFill>
                      <a:srgbClr val="000000"/>
                    </a:solidFill>
                    <a:cs typeface="Times New Roman" panose="02020603050405020304" pitchFamily="18" charset="0"/>
                  </a:rPr>
                  <a:t>，</a:t>
                </a:r>
                <a:r>
                  <a:rPr lang="zh-CN" altLang="zh-CN" sz="2400" dirty="0">
                    <a:solidFill>
                      <a:srgbClr val="000000"/>
                    </a:solidFill>
                    <a:ea typeface="楷体" panose="02010609060101010101" pitchFamily="49" charset="-122"/>
                    <a:cs typeface="Times New Roman" panose="02020603050405020304" pitchFamily="18" charset="0"/>
                  </a:rPr>
                  <a:t>两者运动的位移相同</a:t>
                </a:r>
                <a:r>
                  <a:rPr lang="en-US" altLang="zh-CN" sz="2400" dirty="0">
                    <a:solidFill>
                      <a:srgbClr val="000000"/>
                    </a:solidFill>
                    <a:latin typeface="宋体" panose="02010600030101010101" pitchFamily="2" charset="-122"/>
                    <a:cs typeface="Times New Roman" panose="02020603050405020304" pitchFamily="18" charset="0"/>
                  </a:rPr>
                  <a:t>.</a:t>
                </a:r>
                <a:r>
                  <a:rPr lang="zh-CN" altLang="zh-CN" sz="2400" dirty="0">
                    <a:solidFill>
                      <a:srgbClr val="000000"/>
                    </a:solidFill>
                    <a:ea typeface="楷体" panose="02010609060101010101" pitchFamily="49" charset="-122"/>
                    <a:cs typeface="Times New Roman" panose="02020603050405020304" pitchFamily="18" charset="0"/>
                  </a:rPr>
                  <a:t>对</a:t>
                </a:r>
                <a:r>
                  <a:rPr lang="en-US" altLang="zh-CN" sz="2400" i="1" dirty="0">
                    <a:solidFill>
                      <a:srgbClr val="000000"/>
                    </a:solidFill>
                    <a:cs typeface="Times New Roman" panose="02020603050405020304" pitchFamily="18" charset="0"/>
                  </a:rPr>
                  <a:t>B</a:t>
                </a:r>
                <a:r>
                  <a:rPr lang="zh-CN" altLang="zh-CN" sz="2400" dirty="0">
                    <a:solidFill>
                      <a:srgbClr val="000000"/>
                    </a:solidFill>
                    <a:ea typeface="楷体" panose="02010609060101010101" pitchFamily="49" charset="-122"/>
                    <a:cs typeface="Times New Roman" panose="02020603050405020304" pitchFamily="18" charset="0"/>
                  </a:rPr>
                  <a:t>根据牛顿第二定律</a:t>
                </a:r>
                <a:r>
                  <a:rPr lang="zh-CN" altLang="zh-CN" sz="2400" dirty="0">
                    <a:solidFill>
                      <a:srgbClr val="000000"/>
                    </a:solidFill>
                    <a:cs typeface="Times New Roman" panose="02020603050405020304" pitchFamily="18" charset="0"/>
                  </a:rPr>
                  <a:t>，</a:t>
                </a:r>
                <a:endParaRPr lang="zh-CN" altLang="zh-CN" sz="1200" dirty="0">
                  <a:solidFill>
                    <a:srgbClr val="000000"/>
                  </a:solidFill>
                  <a:cs typeface="Times New Roman" panose="02020603050405020304" pitchFamily="18" charset="0"/>
                </a:endParaRPr>
              </a:p>
              <a:p>
                <a:pPr algn="just">
                  <a:lnSpc>
                    <a:spcPct val="150000"/>
                  </a:lnSpc>
                  <a:spcAft>
                    <a:spcPts val="0"/>
                  </a:spcAft>
                  <a:tabLst>
                    <a:tab pos="6301105" algn="l"/>
                  </a:tabLst>
                </a:pPr>
                <a:r>
                  <a:rPr lang="zh-CN" altLang="zh-CN" sz="2400" dirty="0">
                    <a:solidFill>
                      <a:srgbClr val="000000"/>
                    </a:solidFill>
                    <a:ea typeface="楷体" panose="02010609060101010101" pitchFamily="49" charset="-122"/>
                    <a:cs typeface="Times New Roman" panose="02020603050405020304" pitchFamily="18" charset="0"/>
                  </a:rPr>
                  <a:t>有</a:t>
                </a:r>
                <a:r>
                  <a:rPr lang="en-US" altLang="zh-CN" sz="2400" i="1" dirty="0" err="1" smtClean="0">
                    <a:solidFill>
                      <a:srgbClr val="000000"/>
                    </a:solidFill>
                    <a:cs typeface="Times New Roman" panose="02020603050405020304" pitchFamily="18" charset="0"/>
                  </a:rPr>
                  <a:t>mg</a:t>
                </a:r>
                <a:r>
                  <a:rPr lang="en-US" altLang="zh-CN" sz="2400" dirty="0" err="1" smtClean="0">
                    <a:solidFill>
                      <a:srgbClr val="000000"/>
                    </a:solidFill>
                    <a:cs typeface="Times New Roman" panose="02020603050405020304" pitchFamily="18" charset="0"/>
                  </a:rPr>
                  <a:t>sin</a:t>
                </a:r>
                <a:r>
                  <a:rPr lang="en-US" altLang="zh-CN" sz="2400" dirty="0" smtClean="0">
                    <a:solidFill>
                      <a:srgbClr val="000000"/>
                    </a:solidFill>
                    <a:cs typeface="Times New Roman" panose="02020603050405020304" pitchFamily="18" charset="0"/>
                  </a:rPr>
                  <a:t> </a:t>
                </a:r>
                <a:r>
                  <a:rPr lang="en-US" altLang="zh-CN" sz="2400" i="1" dirty="0" smtClean="0">
                    <a:solidFill>
                      <a:srgbClr val="000000"/>
                    </a:solidFill>
                    <a:cs typeface="Times New Roman" panose="02020603050405020304" pitchFamily="18" charset="0"/>
                  </a:rPr>
                  <a:t>α</a:t>
                </a:r>
                <a:r>
                  <a:rPr lang="zh-CN" altLang="zh-CN" sz="2400" dirty="0">
                    <a:solidFill>
                      <a:srgbClr val="000000"/>
                    </a:solidFill>
                    <a:cs typeface="Times New Roman" panose="02020603050405020304" pitchFamily="18" charset="0"/>
                  </a:rPr>
                  <a:t>＝</a:t>
                </a:r>
                <a:r>
                  <a:rPr lang="en-US" altLang="zh-CN" sz="2400" i="1" dirty="0">
                    <a:solidFill>
                      <a:srgbClr val="000000"/>
                    </a:solidFill>
                    <a:cs typeface="Times New Roman" panose="02020603050405020304" pitchFamily="18" charset="0"/>
                  </a:rPr>
                  <a:t>ma</a:t>
                </a:r>
                <a:r>
                  <a:rPr lang="zh-CN" altLang="zh-CN" sz="2400" dirty="0">
                    <a:solidFill>
                      <a:srgbClr val="000000"/>
                    </a:solidFill>
                    <a:cs typeface="Times New Roman" panose="02020603050405020304" pitchFamily="18" charset="0"/>
                  </a:rPr>
                  <a:t>，</a:t>
                </a:r>
                <a:endParaRPr lang="zh-CN" altLang="zh-CN" sz="1200" dirty="0">
                  <a:solidFill>
                    <a:srgbClr val="000000"/>
                  </a:solidFill>
                  <a:cs typeface="Times New Roman" panose="02020603050405020304" pitchFamily="18" charset="0"/>
                </a:endParaRPr>
              </a:p>
              <a:p>
                <a:pPr algn="just">
                  <a:lnSpc>
                    <a:spcPct val="150000"/>
                  </a:lnSpc>
                  <a:spcAft>
                    <a:spcPts val="0"/>
                  </a:spcAft>
                  <a:tabLst>
                    <a:tab pos="6301105" algn="l"/>
                  </a:tabLst>
                </a:pPr>
                <a:r>
                  <a:rPr lang="zh-CN" altLang="zh-CN" sz="2400" dirty="0">
                    <a:solidFill>
                      <a:srgbClr val="000000"/>
                    </a:solidFill>
                    <a:ea typeface="楷体" panose="02010609060101010101" pitchFamily="49" charset="-122"/>
                    <a:cs typeface="Times New Roman" panose="02020603050405020304" pitchFamily="18" charset="0"/>
                  </a:rPr>
                  <a:t>根据位移与时间公式有</a:t>
                </a:r>
                <a:r>
                  <a:rPr lang="en-US" altLang="zh-CN" sz="2400" i="1" dirty="0">
                    <a:solidFill>
                      <a:srgbClr val="000000"/>
                    </a:solidFill>
                    <a:cs typeface="Times New Roman" panose="02020603050405020304" pitchFamily="18" charset="0"/>
                  </a:rPr>
                  <a:t>x</a:t>
                </a:r>
                <a:r>
                  <a:rPr lang="zh-CN" altLang="zh-CN" sz="2400" dirty="0">
                    <a:solidFill>
                      <a:srgbClr val="000000"/>
                    </a:solidFill>
                    <a:cs typeface="Times New Roman" panose="02020603050405020304" pitchFamily="18" charset="0"/>
                  </a:rPr>
                  <a:t>＝－</a:t>
                </a:r>
                <a14:m>
                  <m:oMath xmlns:m="http://schemas.openxmlformats.org/officeDocument/2006/math">
                    <m:f>
                      <m:f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400" i="1">
                            <a:solidFill>
                              <a:srgbClr val="000000"/>
                            </a:solidFill>
                            <a:latin typeface="Cambria Math" panose="02040503050406030204" pitchFamily="18" charset="0"/>
                            <a:cs typeface="Times New Roman" panose="02020603050405020304" pitchFamily="18" charset="0"/>
                          </a:rPr>
                          <m:t>𝟏</m:t>
                        </m:r>
                      </m:num>
                      <m:den>
                        <m:r>
                          <a:rPr lang="en-US" altLang="zh-CN" sz="2400" i="1">
                            <a:solidFill>
                              <a:srgbClr val="000000"/>
                            </a:solidFill>
                            <a:latin typeface="Cambria Math" panose="02040503050406030204" pitchFamily="18" charset="0"/>
                            <a:cs typeface="Times New Roman" panose="02020603050405020304" pitchFamily="18" charset="0"/>
                          </a:rPr>
                          <m:t>𝟐</m:t>
                        </m:r>
                      </m:den>
                    </m:f>
                  </m:oMath>
                </a14:m>
                <a:r>
                  <a:rPr lang="en-US" altLang="zh-CN" sz="2400" i="1" dirty="0">
                    <a:solidFill>
                      <a:srgbClr val="000000"/>
                    </a:solidFill>
                    <a:latin typeface="Book Antiqua" panose="02040602050305030304" pitchFamily="18" charset="0"/>
                    <a:cs typeface="Times New Roman" panose="02020603050405020304" pitchFamily="18" charset="0"/>
                  </a:rPr>
                  <a:t>v</a:t>
                </a:r>
                <a:r>
                  <a:rPr lang="en-US" altLang="zh-CN" sz="2400" baseline="-25000" dirty="0">
                    <a:solidFill>
                      <a:srgbClr val="000000"/>
                    </a:solidFill>
                    <a:cs typeface="Times New Roman" panose="02020603050405020304" pitchFamily="18" charset="0"/>
                  </a:rPr>
                  <a:t>0</a:t>
                </a:r>
                <a:r>
                  <a:rPr lang="en-US" altLang="zh-CN" sz="2400" i="1" dirty="0">
                    <a:solidFill>
                      <a:srgbClr val="000000"/>
                    </a:solidFill>
                    <a:cs typeface="Times New Roman" panose="02020603050405020304" pitchFamily="18" charset="0"/>
                  </a:rPr>
                  <a:t>t</a:t>
                </a:r>
                <a:r>
                  <a:rPr lang="zh-CN" altLang="zh-CN" sz="2400" dirty="0">
                    <a:solidFill>
                      <a:srgbClr val="000000"/>
                    </a:solidFill>
                    <a:cs typeface="Times New Roman" panose="02020603050405020304" pitchFamily="18" charset="0"/>
                  </a:rPr>
                  <a:t>＋</a:t>
                </a:r>
                <a14:m>
                  <m:oMath xmlns:m="http://schemas.openxmlformats.org/officeDocument/2006/math">
                    <m:f>
                      <m:f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400" i="1">
                            <a:solidFill>
                              <a:srgbClr val="000000"/>
                            </a:solidFill>
                            <a:latin typeface="Cambria Math" panose="02040503050406030204" pitchFamily="18" charset="0"/>
                            <a:cs typeface="Times New Roman" panose="02020603050405020304" pitchFamily="18" charset="0"/>
                          </a:rPr>
                          <m:t>𝟏</m:t>
                        </m:r>
                      </m:num>
                      <m:den>
                        <m:r>
                          <a:rPr lang="en-US" altLang="zh-CN" sz="2400" i="1">
                            <a:solidFill>
                              <a:srgbClr val="000000"/>
                            </a:solidFill>
                            <a:latin typeface="Cambria Math" panose="02040503050406030204" pitchFamily="18" charset="0"/>
                            <a:cs typeface="Times New Roman" panose="02020603050405020304" pitchFamily="18" charset="0"/>
                          </a:rPr>
                          <m:t>𝟐</m:t>
                        </m:r>
                      </m:den>
                    </m:f>
                  </m:oMath>
                </a14:m>
                <a:r>
                  <a:rPr lang="en-US" altLang="zh-CN" sz="2400" i="1" dirty="0">
                    <a:solidFill>
                      <a:srgbClr val="000000"/>
                    </a:solidFill>
                    <a:cs typeface="Times New Roman" panose="02020603050405020304" pitchFamily="18" charset="0"/>
                  </a:rPr>
                  <a:t>at</a:t>
                </a:r>
                <a:r>
                  <a:rPr lang="en-US" altLang="zh-CN" sz="2400" baseline="30000" dirty="0">
                    <a:solidFill>
                      <a:srgbClr val="000000"/>
                    </a:solidFill>
                    <a:cs typeface="Times New Roman" panose="02020603050405020304" pitchFamily="18" charset="0"/>
                  </a:rPr>
                  <a:t>2</a:t>
                </a:r>
                <a:r>
                  <a:rPr lang="zh-CN" altLang="zh-CN" sz="2400" dirty="0">
                    <a:solidFill>
                      <a:srgbClr val="000000"/>
                    </a:solidFill>
                    <a:cs typeface="Times New Roman" panose="02020603050405020304" pitchFamily="18" charset="0"/>
                  </a:rPr>
                  <a:t>，</a:t>
                </a:r>
                <a:endParaRPr lang="zh-CN" altLang="zh-CN" sz="1200" dirty="0">
                  <a:solidFill>
                    <a:srgbClr val="000000"/>
                  </a:solidFill>
                  <a:cs typeface="Times New Roman" panose="02020603050405020304" pitchFamily="18" charset="0"/>
                </a:endParaRPr>
              </a:p>
              <a:p>
                <a:pPr algn="just">
                  <a:lnSpc>
                    <a:spcPct val="150000"/>
                  </a:lnSpc>
                  <a:spcAft>
                    <a:spcPts val="0"/>
                  </a:spcAft>
                  <a:tabLst>
                    <a:tab pos="6301105" algn="l"/>
                  </a:tabLst>
                </a:pPr>
                <a:r>
                  <a:rPr lang="zh-CN" altLang="zh-CN" sz="2400" dirty="0">
                    <a:solidFill>
                      <a:srgbClr val="000000"/>
                    </a:solidFill>
                    <a:ea typeface="楷体" panose="02010609060101010101" pitchFamily="49" charset="-122"/>
                    <a:cs typeface="Times New Roman" panose="02020603050405020304" pitchFamily="18" charset="0"/>
                  </a:rPr>
                  <a:t>对</a:t>
                </a:r>
                <a:r>
                  <a:rPr lang="en-US" altLang="zh-CN" sz="2400" i="1" dirty="0">
                    <a:solidFill>
                      <a:srgbClr val="000000"/>
                    </a:solidFill>
                    <a:cs typeface="Times New Roman" panose="02020603050405020304" pitchFamily="18" charset="0"/>
                  </a:rPr>
                  <a:t>A</a:t>
                </a:r>
                <a:r>
                  <a:rPr lang="zh-CN" altLang="zh-CN" sz="2400" dirty="0">
                    <a:solidFill>
                      <a:srgbClr val="000000"/>
                    </a:solidFill>
                    <a:ea typeface="楷体" panose="02010609060101010101" pitchFamily="49" charset="-122"/>
                    <a:cs typeface="Times New Roman" panose="02020603050405020304" pitchFamily="18" charset="0"/>
                  </a:rPr>
                  <a:t>分析</a:t>
                </a:r>
                <a:r>
                  <a:rPr lang="zh-CN" altLang="zh-CN" sz="2400" dirty="0">
                    <a:solidFill>
                      <a:srgbClr val="000000"/>
                    </a:solidFill>
                    <a:cs typeface="Times New Roman" panose="02020603050405020304" pitchFamily="18" charset="0"/>
                  </a:rPr>
                  <a:t>，</a:t>
                </a:r>
                <a:r>
                  <a:rPr lang="zh-CN" altLang="zh-CN" sz="2400" dirty="0">
                    <a:solidFill>
                      <a:srgbClr val="000000"/>
                    </a:solidFill>
                    <a:ea typeface="楷体" panose="02010609060101010101" pitchFamily="49" charset="-122"/>
                    <a:cs typeface="Times New Roman" panose="02020603050405020304" pitchFamily="18" charset="0"/>
                  </a:rPr>
                  <a:t>由于物块</a:t>
                </a:r>
                <a:r>
                  <a:rPr lang="en-US" altLang="zh-CN" sz="2400" i="1" dirty="0">
                    <a:solidFill>
                      <a:srgbClr val="000000"/>
                    </a:solidFill>
                    <a:cs typeface="Times New Roman" panose="02020603050405020304" pitchFamily="18" charset="0"/>
                  </a:rPr>
                  <a:t>A</a:t>
                </a:r>
                <a:r>
                  <a:rPr lang="zh-CN" altLang="zh-CN" sz="2400" dirty="0">
                    <a:solidFill>
                      <a:srgbClr val="000000"/>
                    </a:solidFill>
                    <a:ea typeface="楷体" panose="02010609060101010101" pitchFamily="49" charset="-122"/>
                    <a:cs typeface="Times New Roman" panose="02020603050405020304" pitchFamily="18" charset="0"/>
                  </a:rPr>
                  <a:t>在斜面上恰好不下滑</a:t>
                </a:r>
                <a:r>
                  <a:rPr lang="zh-CN" altLang="zh-CN" sz="2400" dirty="0">
                    <a:solidFill>
                      <a:srgbClr val="000000"/>
                    </a:solidFill>
                    <a:cs typeface="Times New Roman" panose="02020603050405020304" pitchFamily="18" charset="0"/>
                  </a:rPr>
                  <a:t>，</a:t>
                </a:r>
                <a:r>
                  <a:rPr lang="zh-CN" altLang="zh-CN" sz="2400" dirty="0">
                    <a:solidFill>
                      <a:srgbClr val="000000"/>
                    </a:solidFill>
                    <a:ea typeface="楷体" panose="02010609060101010101" pitchFamily="49" charset="-122"/>
                    <a:cs typeface="Times New Roman" panose="02020603050405020304" pitchFamily="18" charset="0"/>
                  </a:rPr>
                  <a:t>受力分析可知</a:t>
                </a:r>
                <a:r>
                  <a:rPr lang="zh-CN" altLang="zh-CN" sz="2400" dirty="0" smtClean="0">
                    <a:solidFill>
                      <a:srgbClr val="000000"/>
                    </a:solidFill>
                    <a:cs typeface="Times New Roman" panose="02020603050405020304" pitchFamily="18" charset="0"/>
                  </a:rPr>
                  <a:t>，</a:t>
                </a:r>
                <a:endParaRPr lang="en-US" altLang="zh-CN" sz="2400" dirty="0" smtClean="0">
                  <a:solidFill>
                    <a:srgbClr val="000000"/>
                  </a:solidFill>
                  <a:cs typeface="Times New Roman" panose="02020603050405020304" pitchFamily="18" charset="0"/>
                </a:endParaRPr>
              </a:p>
              <a:p>
                <a:pPr algn="just">
                  <a:lnSpc>
                    <a:spcPct val="150000"/>
                  </a:lnSpc>
                  <a:spcAft>
                    <a:spcPts val="0"/>
                  </a:spcAft>
                  <a:tabLst>
                    <a:tab pos="6301105" algn="l"/>
                  </a:tabLst>
                </a:pPr>
                <a:r>
                  <a:rPr lang="en-US" altLang="zh-CN" sz="2400" i="1" dirty="0">
                    <a:solidFill>
                      <a:srgbClr val="000000"/>
                    </a:solidFill>
                    <a:cs typeface="Times New Roman" panose="02020603050405020304" pitchFamily="18" charset="0"/>
                  </a:rPr>
                  <a:t>A</a:t>
                </a:r>
                <a:r>
                  <a:rPr lang="zh-CN" altLang="zh-CN" sz="2400" dirty="0">
                    <a:solidFill>
                      <a:srgbClr val="000000"/>
                    </a:solidFill>
                    <a:ea typeface="楷体" panose="02010609060101010101" pitchFamily="49" charset="-122"/>
                    <a:cs typeface="Times New Roman" panose="02020603050405020304" pitchFamily="18" charset="0"/>
                  </a:rPr>
                  <a:t>受到的摩擦力大小</a:t>
                </a:r>
                <a:r>
                  <a:rPr lang="en-US" altLang="zh-CN" sz="2400" i="1" dirty="0">
                    <a:solidFill>
                      <a:srgbClr val="000000"/>
                    </a:solidFill>
                    <a:cs typeface="Times New Roman" panose="02020603050405020304" pitchFamily="18" charset="0"/>
                  </a:rPr>
                  <a:t>f</a:t>
                </a:r>
                <a:r>
                  <a:rPr lang="zh-CN" altLang="zh-CN" sz="2400" dirty="0">
                    <a:solidFill>
                      <a:srgbClr val="000000"/>
                    </a:solidFill>
                    <a:cs typeface="Times New Roman" panose="02020603050405020304" pitchFamily="18" charset="0"/>
                  </a:rPr>
                  <a:t>＝</a:t>
                </a:r>
                <a:r>
                  <a:rPr lang="en-US" altLang="zh-CN" sz="2400" dirty="0" smtClean="0">
                    <a:solidFill>
                      <a:srgbClr val="000000"/>
                    </a:solidFill>
                    <a:cs typeface="Times New Roman" panose="02020603050405020304" pitchFamily="18" charset="0"/>
                  </a:rPr>
                  <a:t>3</a:t>
                </a:r>
                <a:r>
                  <a:rPr lang="en-US" altLang="zh-CN" sz="2400" i="1" dirty="0" smtClean="0">
                    <a:solidFill>
                      <a:srgbClr val="000000"/>
                    </a:solidFill>
                    <a:cs typeface="Times New Roman" panose="02020603050405020304" pitchFamily="18" charset="0"/>
                  </a:rPr>
                  <a:t>mg</a:t>
                </a:r>
                <a:r>
                  <a:rPr lang="en-US" altLang="zh-CN" sz="2400" dirty="0" smtClean="0">
                    <a:solidFill>
                      <a:srgbClr val="000000"/>
                    </a:solidFill>
                    <a:cs typeface="Times New Roman" panose="02020603050405020304" pitchFamily="18" charset="0"/>
                  </a:rPr>
                  <a:t>sin </a:t>
                </a:r>
                <a:r>
                  <a:rPr lang="en-US" altLang="zh-CN" sz="2400" i="1" dirty="0" smtClean="0">
                    <a:solidFill>
                      <a:srgbClr val="000000"/>
                    </a:solidFill>
                    <a:cs typeface="Times New Roman" panose="02020603050405020304" pitchFamily="18" charset="0"/>
                  </a:rPr>
                  <a:t>α</a:t>
                </a:r>
                <a:r>
                  <a:rPr lang="zh-CN" altLang="zh-CN" sz="2400" dirty="0" smtClean="0">
                    <a:solidFill>
                      <a:srgbClr val="000000"/>
                    </a:solidFill>
                    <a:cs typeface="Times New Roman" panose="02020603050405020304" pitchFamily="18" charset="0"/>
                  </a:rPr>
                  <a:t>，</a:t>
                </a:r>
                <a:endParaRPr lang="zh-CN" altLang="zh-CN" sz="1200" dirty="0">
                  <a:solidFill>
                    <a:srgbClr val="000000"/>
                  </a:solidFill>
                  <a:cs typeface="Times New Roman" panose="02020603050405020304" pitchFamily="18" charset="0"/>
                </a:endParaRPr>
              </a:p>
            </p:txBody>
          </p:sp>
        </mc:Choice>
        <mc:Fallback>
          <p:sp>
            <p:nvSpPr>
              <p:cNvPr id="5" name="矩形 4"/>
              <p:cNvSpPr>
                <a:spLocks noRot="1" noChangeAspect="1" noMove="1" noResize="1" noEditPoints="1" noAdjustHandles="1" noChangeArrowheads="1" noChangeShapeType="1" noTextEdit="1"/>
              </p:cNvSpPr>
              <p:nvPr/>
            </p:nvSpPr>
            <p:spPr>
              <a:xfrm>
                <a:off x="360854" y="2060848"/>
                <a:ext cx="8830696" cy="3659976"/>
              </a:xfrm>
              <a:prstGeom prst="rect">
                <a:avLst/>
              </a:prstGeom>
              <a:blipFill rotWithShape="1">
                <a:blip r:embed="rId3"/>
                <a:stretch>
                  <a:fillRect l="-2" t="-7" r="6" b="3"/>
                </a:stretch>
              </a:blipFill>
            </p:spPr>
            <p:txBody>
              <a:bodyPr/>
              <a:lstStyle/>
              <a:p>
                <a:r>
                  <a:rPr lang="zh-CN" altLang="en-US">
                    <a:noFill/>
                  </a:rPr>
                  <a:t> </a:t>
                </a:r>
              </a:p>
            </p:txBody>
          </p:sp>
        </mc:Fallback>
      </mc:AlternateContent>
      <p:pic>
        <p:nvPicPr>
          <p:cNvPr id="6" name="24解析.eps" descr="id:2147491312;FounderCES"/>
          <p:cNvPicPr/>
          <p:nvPr/>
        </p:nvPicPr>
        <p:blipFill>
          <a:blip r:embed="rId4"/>
          <a:stretch>
            <a:fillRect/>
          </a:stretch>
        </p:blipFill>
        <p:spPr>
          <a:xfrm>
            <a:off x="478582" y="2265184"/>
            <a:ext cx="840740" cy="299720"/>
          </a:xfrm>
          <a:prstGeom prst="rect">
            <a:avLst/>
          </a:prstGeom>
        </p:spPr>
      </p:pic>
      <p:pic>
        <p:nvPicPr>
          <p:cNvPr id="8" name="ldwlbt1.jpg" descr="id:2147491305;FounderCES"/>
          <p:cNvPicPr/>
          <p:nvPr/>
        </p:nvPicPr>
        <p:blipFill>
          <a:blip r:embed="rId5"/>
          <a:stretch>
            <a:fillRect/>
          </a:stretch>
        </p:blipFill>
        <p:spPr>
          <a:xfrm>
            <a:off x="9034985" y="1423315"/>
            <a:ext cx="2892869" cy="1352318"/>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内容占位符 2"/>
              <p:cNvSpPr>
                <a:spLocks noGrp="1"/>
              </p:cNvSpPr>
              <p:nvPr>
                <p:ph idx="1"/>
              </p:nvPr>
            </p:nvSpPr>
            <p:spPr>
              <a:xfrm>
                <a:off x="360854" y="746120"/>
                <a:ext cx="11485848" cy="2036391"/>
              </a:xfrm>
            </p:spPr>
            <p:txBody>
              <a:bodyPr/>
              <a:lstStyle/>
              <a:p>
                <a:pPr hangingPunct="0">
                  <a:spcAft>
                    <a:spcPts val="0"/>
                  </a:spcAft>
                  <a:tabLst>
                    <a:tab pos="6301105" algn="l"/>
                  </a:tabLst>
                </a:pP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根据运动学公式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运动的位移</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在这过程中</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物块</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与斜面因摩擦产生的热量</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fx</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联立解得</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oMath>
                </a14:m>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3" name="内容占位符 2"/>
              <p:cNvSpPr>
                <a:spLocks noRot="1" noChangeAspect="1" noMove="1" noResize="1" noEditPoints="1" noAdjustHandles="1" noChangeArrowheads="1" noChangeShapeType="1" noTextEdit="1"/>
              </p:cNvSpPr>
              <p:nvPr>
                <p:ph idx="1"/>
              </p:nvPr>
            </p:nvSpPr>
            <p:spPr>
              <a:xfrm>
                <a:off x="360854" y="746120"/>
                <a:ext cx="11485848" cy="2036391"/>
              </a:xfrm>
              <a:blipFill rotWithShape="1">
                <a:blip r:embed="rId1"/>
                <a:stretch>
                  <a:fillRect l="-2" t="-31" r="1" b="28"/>
                </a:stretch>
              </a:blipFill>
            </p:spPr>
            <p:txBody>
              <a:bodyPr/>
              <a:lstStyle/>
              <a:p>
                <a:r>
                  <a:rPr lang="zh-CN" altLang="en-US">
                    <a:noFill/>
                  </a:rPr>
                  <a:t> </a:t>
                </a:r>
              </a:p>
            </p:txBody>
          </p:sp>
        </mc:Fallback>
      </mc:AlternateContent>
      <p:pic>
        <p:nvPicPr>
          <p:cNvPr id="4" name="ldwlbt1.jpg" descr="id:2147491305;FounderCES"/>
          <p:cNvPicPr/>
          <p:nvPr/>
        </p:nvPicPr>
        <p:blipFill>
          <a:blip r:embed="rId2"/>
          <a:stretch>
            <a:fillRect/>
          </a:stretch>
        </p:blipFill>
        <p:spPr>
          <a:xfrm>
            <a:off x="3705138" y="2877554"/>
            <a:ext cx="3182156" cy="1487550"/>
          </a:xfrm>
          <a:prstGeom prst="rect">
            <a:avLst/>
          </a:prstGeom>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3970318"/>
          </a:xfrm>
        </p:spPr>
        <p:txBody>
          <a:bodyPr/>
          <a:lstStyle/>
          <a:p>
            <a:pPr hangingPunct="0">
              <a:spcAft>
                <a:spcPts val="0"/>
              </a:spcAft>
              <a:tabLst>
                <a:tab pos="6301105" algn="l"/>
              </a:tabLst>
            </a:pPr>
            <a:r>
              <a:rPr lang="en-US" altLang="zh-CN" b="1" dirty="0" smtClean="0">
                <a:solidFill>
                  <a:srgbClr val="00A451"/>
                </a:solidFill>
                <a:latin typeface="宋体" panose="02010600030101010101" pitchFamily="2" charset="-122"/>
                <a:ea typeface="宋体" panose="02010600030101010101" pitchFamily="2" charset="-122"/>
                <a:cs typeface="Times New Roman" panose="02020603050405020304" pitchFamily="18" charset="0"/>
              </a:rPr>
              <a:t>      “</a:t>
            </a:r>
            <a:r>
              <a:rPr lang="zh-CN" altLang="zh-CN" b="1" dirty="0"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双振子</a:t>
            </a:r>
            <a:r>
              <a:rPr lang="en-US" altLang="zh-CN" b="1" dirty="0" smtClean="0">
                <a:solidFill>
                  <a:srgbClr val="00A451"/>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模型</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576580" hangingPunct="0">
              <a:spcAft>
                <a:spcPts val="0"/>
              </a:spcAft>
              <a:tabLst>
                <a:tab pos="6301105"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双振子</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模型是动量与能量综合问题，也是力学的综合模型，对提高高中物理的力学思维有典范作用</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576580" hangingPunct="0">
              <a:spcAft>
                <a:spcPts val="0"/>
              </a:spcAft>
              <a:tabLst>
                <a:tab pos="630110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两木块之间连接着一个弹簧的双振子模型，是</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碰撞的放大化、缓慢化</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，包含了三种</a:t>
            </a:r>
            <a:r>
              <a:rPr lang="zh-CN"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碰撞现象</a:t>
            </a:r>
            <a:r>
              <a:rPr lang="en-US" altLang="zh-CN" b="1" spc="-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对理解碰撞是有</a:t>
            </a:r>
            <a:r>
              <a:rPr lang="en-US" altLang="zh-CN" b="1" spc="-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慢镜头、放大</a:t>
            </a:r>
            <a:r>
              <a:rPr lang="en-US" altLang="zh-CN" b="1" spc="-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的作用</a:t>
            </a:r>
            <a:r>
              <a:rPr lang="en-US" altLang="zh-CN" b="1" spc="-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576580" hangingPunct="0">
              <a:spcAft>
                <a:spcPts val="0"/>
              </a:spcAft>
              <a:tabLst>
                <a:tab pos="6301105" algn="l"/>
              </a:tabLst>
            </a:pPr>
            <a:r>
              <a:rPr lang="zh-CN"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它包括力与运动关系的分析，速度与时间关系图像和实际过程结合的问题，运动周期性分析，临界状态的理解，能量转化和动量守恒问题分析，以及对几种碰撞的理解</a:t>
            </a:r>
            <a:r>
              <a:rPr lang="en-US" altLang="zh-CN" b="1" spc="-100"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情境2.eps" descr="id:2147491326;FounderCES"/>
          <p:cNvPicPr/>
          <p:nvPr/>
        </p:nvPicPr>
        <p:blipFill>
          <a:blip r:embed="rId1"/>
          <a:stretch>
            <a:fillRect/>
          </a:stretch>
        </p:blipFill>
        <p:spPr>
          <a:xfrm>
            <a:off x="360854" y="908720"/>
            <a:ext cx="991870" cy="347980"/>
          </a:xfrm>
          <a:prstGeom prst="rect">
            <a:avLst/>
          </a:prstGeom>
        </p:spPr>
      </p:pic>
      <p:pic>
        <p:nvPicPr>
          <p:cNvPr id="5" name="24xb9.jpg" descr="id:2147491333;FounderCES"/>
          <p:cNvPicPr/>
          <p:nvPr/>
        </p:nvPicPr>
        <p:blipFill>
          <a:blip r:embed="rId2"/>
          <a:stretch>
            <a:fillRect/>
          </a:stretch>
        </p:blipFill>
        <p:spPr>
          <a:xfrm>
            <a:off x="3862958" y="5013176"/>
            <a:ext cx="4407535" cy="1052830"/>
          </a:xfrm>
          <a:prstGeom prst="rect">
            <a:avLst/>
          </a:prstGeom>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5160"/>
          </a:xfrm>
        </p:spPr>
        <p:txBody>
          <a:bodyPr/>
          <a:lstStyle/>
          <a:p>
            <a:pPr hangingPunct="0">
              <a:spcAft>
                <a:spcPts val="0"/>
              </a:spcAft>
              <a:tabLst>
                <a:tab pos="630110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一个周期内即</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到</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内，</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运动的</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图像如下</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24xb10.jpg" descr="id:2147491340;FounderCES"/>
          <p:cNvPicPr/>
          <p:nvPr/>
        </p:nvPicPr>
        <p:blipFill>
          <a:blip r:embed="rId1"/>
          <a:stretch>
            <a:fillRect/>
          </a:stretch>
        </p:blipFill>
        <p:spPr>
          <a:xfrm>
            <a:off x="4301014" y="1584960"/>
            <a:ext cx="3588385" cy="3688080"/>
          </a:xfrm>
          <a:prstGeom prst="rect">
            <a:avLst/>
          </a:prstGeom>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3970318"/>
          </a:xfrm>
        </p:spPr>
        <p:txBody>
          <a:bodyPr/>
          <a:lstStyle/>
          <a:p>
            <a:pPr indent="612775" hangingPunct="0">
              <a:spcAft>
                <a:spcPts val="0"/>
              </a:spcAft>
              <a:tabLst>
                <a:tab pos="630110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从以上几个过程可以总结出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时刻、</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时刻、</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时刻，弹簧处于原长，</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两者组成系统的动能未损失，</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、弹簧三者组成系统动量守恒，相当于弹性碰撞</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两时刻，弹簧形变量最大，</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两者组成系统，动能损失最大</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此时</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速度相同，相当于完全非弹性碰撞</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775" hangingPunct="0">
              <a:spcAft>
                <a:spcPts val="0"/>
              </a:spcAft>
              <a:tabLst>
                <a:tab pos="630110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一个周期内，除</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这几个时刻之外的其他时刻，</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两者组成的系统动能有损失，但不是最大；同时弹簧发生了形变，但形变量不是最大，弹簧有弹性势能，但不是最大</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、弹簧三者组成的系统动量守恒，相当于非弹性碰撞</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内容占位符 2"/>
              <p:cNvSpPr>
                <a:spLocks noGrp="1"/>
              </p:cNvSpPr>
              <p:nvPr>
                <p:ph idx="1"/>
              </p:nvPr>
            </p:nvSpPr>
            <p:spPr>
              <a:xfrm>
                <a:off x="360854" y="746120"/>
                <a:ext cx="11485848" cy="5911747"/>
              </a:xfrm>
            </p:spPr>
            <p:txBody>
              <a:bodyPr/>
              <a:lstStyle/>
              <a:p>
                <a:pPr hangingPunct="0">
                  <a:lnSpc>
                    <a:spcPct val="130000"/>
                  </a:lnSpc>
                  <a:spcAft>
                    <a:spcPts val="0"/>
                  </a:spcAft>
                  <a:tabLst>
                    <a:tab pos="6301105" algn="l"/>
                  </a:tabLst>
                </a:pPr>
                <a:r>
                  <a:rPr lang="en-US" altLang="zh-CN" sz="2000"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zh-CN" altLang="zh-CN" sz="2000"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多选</a:t>
                </a:r>
                <a:r>
                  <a:rPr lang="en-US" altLang="zh-CN" sz="20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如图甲所示，轻质弹簧放在光滑的水平面上，一端固定在墙上，另一端与物块</a:t>
                </a:r>
                <a:r>
                  <a:rPr lang="en-US" altLang="zh-CN" sz="20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相连，弹簧处于原长时，给物块</a:t>
                </a:r>
                <a:r>
                  <a:rPr lang="en-US" altLang="zh-CN" sz="20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一个水平向右的初速度</a:t>
                </a:r>
                <a:r>
                  <a:rPr lang="en-US" altLang="zh-CN" sz="2000"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sz="20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；如图乙所示，轻质弹簧放在光滑的水平面上，一端固定在墙上，另一端与静止的物块</a:t>
                </a:r>
                <a:r>
                  <a:rPr lang="en-US" altLang="zh-CN" sz="20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相连，弹簧处于原长且给物块</a:t>
                </a:r>
                <a:r>
                  <a:rPr lang="en-US" altLang="zh-CN" sz="20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一个水平向右的推力</a:t>
                </a:r>
                <a:r>
                  <a:rPr lang="en-US" altLang="zh-CN" sz="20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，在物块</a:t>
                </a:r>
                <a:r>
                  <a:rPr lang="en-US" altLang="zh-CN" sz="20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运动过程中，推力</a:t>
                </a:r>
                <a:r>
                  <a:rPr lang="en-US" altLang="zh-CN" sz="20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保持不变；如图丙所示，轻质弹簧放在光滑的水平面上，一端与物块</a:t>
                </a:r>
                <a:r>
                  <a:rPr lang="en-US" altLang="zh-CN" sz="20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相连，另一端与物块</a:t>
                </a:r>
                <a:r>
                  <a:rPr lang="en-US" altLang="zh-CN" sz="20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相连，弹簧处于原长且物块</a:t>
                </a:r>
                <a:r>
                  <a:rPr lang="en-US" altLang="zh-CN" sz="20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静止时，给物块</a:t>
                </a:r>
                <a:r>
                  <a:rPr lang="en-US" altLang="zh-CN" sz="20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一个水平向右的初速度</a:t>
                </a:r>
                <a:r>
                  <a:rPr lang="en-US" altLang="zh-CN" sz="2000"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sz="20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sz="20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已知三个弹簧的劲度系数相同均为</a:t>
                </a:r>
                <a:r>
                  <a:rPr lang="en-US" altLang="zh-CN" sz="20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zh-CN"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，四个物块的质量相同，均为</a:t>
                </a:r>
                <a:r>
                  <a:rPr lang="en-US" altLang="zh-CN" sz="20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；弹簧的弹性势能</a:t>
                </a:r>
                <a:r>
                  <a:rPr lang="en-US" altLang="zh-CN" sz="20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sz="20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与弹簧的形变量</a:t>
                </a:r>
                <a:r>
                  <a:rPr lang="en-US" altLang="zh-CN" sz="20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以及弹簧的劲度系数</a:t>
                </a:r>
                <a:r>
                  <a:rPr lang="en-US" altLang="zh-CN" sz="20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zh-CN"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之间的关系式为</a:t>
                </a:r>
                <a:r>
                  <a:rPr lang="en-US" altLang="zh-CN" sz="20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sz="20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0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0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sz="20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sz="20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kx</a:t>
                </a:r>
                <a:r>
                  <a:rPr lang="en-US" altLang="zh-CN" sz="2000"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0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下列说法正确的</a:t>
                </a:r>
                <a:r>
                  <a:rPr lang="zh-CN" altLang="zh-CN" sz="20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a:t>
                </a:r>
                <a:r>
                  <a:rPr lang="en-US" altLang="zh-CN" sz="20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sz="2000" b="1"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lnSpc>
                    <a:spcPct val="130000"/>
                  </a:lnSpc>
                  <a:spcAft>
                    <a:spcPts val="0"/>
                  </a:spcAft>
                  <a:tabLst>
                    <a:tab pos="6301105" algn="l"/>
                  </a:tabLst>
                </a:pPr>
                <a:r>
                  <a:rPr lang="en-US"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0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0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图甲中弹簧的最大伸长量为</a:t>
                </a:r>
                <a:r>
                  <a:rPr lang="en-US"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000"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sz="20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14:m>
                  <m:oMath xmlns:m="http://schemas.openxmlformats.org/officeDocument/2006/math">
                    <m:rad>
                      <m:radPr>
                        <m:degHide m:val="on"/>
                        <m:ctrlPr>
                          <a:rPr lang="zh-CN" altLang="zh-CN" sz="20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f>
                          <m:fPr>
                            <m:ctrlPr>
                              <a:rPr lang="zh-CN" altLang="zh-CN" sz="20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0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num>
                          <m:den>
                            <m:r>
                              <a:rPr lang="en-US" altLang="zh-CN" sz="20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𝒌</m:t>
                            </m:r>
                          </m:den>
                        </m:f>
                      </m:e>
                    </m:rad>
                  </m:oMath>
                </a14:m>
                <a:endParaRPr lang="zh-CN" alt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6301105" algn="l"/>
                  </a:tabLst>
                </a:pPr>
                <a:r>
                  <a:rPr lang="en-US"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sz="20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0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图乙中物块</a:t>
                </a:r>
                <a:r>
                  <a:rPr lang="en-US" altLang="zh-CN" sz="20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0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的最大速度为</a:t>
                </a:r>
                <a:r>
                  <a:rPr lang="en-US" altLang="zh-CN" sz="20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14:m>
                  <m:oMath xmlns:m="http://schemas.openxmlformats.org/officeDocument/2006/math">
                    <m:rad>
                      <m:radPr>
                        <m:degHide m:val="on"/>
                        <m:ctrlPr>
                          <a:rPr lang="zh-CN" altLang="zh-CN" sz="20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f>
                          <m:fPr>
                            <m:ctrlPr>
                              <a:rPr lang="zh-CN" altLang="zh-CN" sz="20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0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sz="20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𝒎𝒌</m:t>
                            </m:r>
                          </m:den>
                        </m:f>
                      </m:e>
                    </m:rad>
                  </m:oMath>
                </a14:m>
                <a:endParaRPr lang="zh-CN" alt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6301105" algn="l"/>
                  </a:tabLst>
                </a:pPr>
                <a:r>
                  <a:rPr lang="en-US"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z="20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0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图丙中物块</a:t>
                </a:r>
                <a:r>
                  <a:rPr lang="en-US" altLang="zh-CN" sz="20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sz="20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的最大动能与弹簧的最大弹性势能的比值为</a:t>
                </a:r>
                <a:r>
                  <a:rPr lang="en-US"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sz="20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endParaRPr lang="zh-CN" alt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6301105" algn="l"/>
                  </a:tabLst>
                </a:pPr>
                <a:r>
                  <a:rPr lang="en-US"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sz="20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0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图丙中弹簧的最大伸长量为</a:t>
                </a:r>
                <a:r>
                  <a:rPr lang="en-US" altLang="zh-CN" sz="2000"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sz="20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14:m>
                  <m:oMath xmlns:m="http://schemas.openxmlformats.org/officeDocument/2006/math">
                    <m:rad>
                      <m:radPr>
                        <m:degHide m:val="on"/>
                        <m:ctrlPr>
                          <a:rPr lang="zh-CN" altLang="zh-CN" sz="20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f>
                          <m:fPr>
                            <m:ctrlPr>
                              <a:rPr lang="zh-CN" altLang="zh-CN" sz="20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0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num>
                          <m:den>
                            <m:r>
                              <a:rPr lang="en-US" altLang="zh-CN" sz="20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sz="20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𝒌</m:t>
                            </m:r>
                          </m:den>
                        </m:f>
                      </m:e>
                    </m:rad>
                  </m:oMath>
                </a14:m>
                <a:endParaRPr lang="zh-CN" alt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3" name="内容占位符 2"/>
              <p:cNvSpPr>
                <a:spLocks noRot="1" noChangeAspect="1" noMove="1" noResize="1" noEditPoints="1" noAdjustHandles="1" noChangeArrowheads="1" noChangeShapeType="1" noTextEdit="1"/>
              </p:cNvSpPr>
              <p:nvPr>
                <p:ph idx="1"/>
              </p:nvPr>
            </p:nvSpPr>
            <p:spPr>
              <a:xfrm>
                <a:off x="360854" y="746120"/>
                <a:ext cx="11485848" cy="5911747"/>
              </a:xfrm>
              <a:blipFill rotWithShape="1">
                <a:blip r:embed="rId1"/>
                <a:stretch>
                  <a:fillRect l="-2" t="-11" r="1" b="9"/>
                </a:stretch>
              </a:blipFill>
            </p:spPr>
            <p:txBody>
              <a:bodyPr/>
              <a:lstStyle/>
              <a:p>
                <a:r>
                  <a:rPr lang="zh-CN" altLang="en-US">
                    <a:noFill/>
                  </a:rPr>
                  <a:t> </a:t>
                </a:r>
              </a:p>
            </p:txBody>
          </p:sp>
        </mc:Fallback>
      </mc:AlternateContent>
      <p:pic>
        <p:nvPicPr>
          <p:cNvPr id="4" name="24典例2.eps" descr="id:2147491347;FounderCES"/>
          <p:cNvPicPr/>
          <p:nvPr/>
        </p:nvPicPr>
        <p:blipFill>
          <a:blip r:embed="rId2"/>
          <a:stretch>
            <a:fillRect/>
          </a:stretch>
        </p:blipFill>
        <p:spPr>
          <a:xfrm>
            <a:off x="478582" y="836712"/>
            <a:ext cx="982980" cy="316230"/>
          </a:xfrm>
          <a:prstGeom prst="rect">
            <a:avLst/>
          </a:prstGeom>
        </p:spPr>
      </p:pic>
      <p:pic>
        <p:nvPicPr>
          <p:cNvPr id="6" name="24xb11.jpg" descr="id:2147491354;FounderCES"/>
          <p:cNvPicPr/>
          <p:nvPr/>
        </p:nvPicPr>
        <p:blipFill>
          <a:blip r:embed="rId3">
            <a:clrChange>
              <a:clrFrom>
                <a:srgbClr val="FFFFFE"/>
              </a:clrFrom>
              <a:clrTo>
                <a:srgbClr val="FFFFFE">
                  <a:alpha val="0"/>
                </a:srgbClr>
              </a:clrTo>
            </a:clrChange>
          </a:blip>
          <a:stretch>
            <a:fillRect/>
          </a:stretch>
        </p:blipFill>
        <p:spPr>
          <a:xfrm>
            <a:off x="8543478" y="3429000"/>
            <a:ext cx="1853565" cy="2872105"/>
          </a:xfrm>
          <a:prstGeom prst="rect">
            <a:avLst/>
          </a:prstGeom>
        </p:spPr>
      </p:pic>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内容占位符 2"/>
              <p:cNvSpPr>
                <a:spLocks noGrp="1"/>
              </p:cNvSpPr>
              <p:nvPr>
                <p:ph idx="1"/>
              </p:nvPr>
            </p:nvSpPr>
            <p:spPr>
              <a:xfrm>
                <a:off x="360854" y="1300863"/>
                <a:ext cx="11485848" cy="4171783"/>
              </a:xfrm>
            </p:spPr>
            <p:txBody>
              <a:bodyPr/>
              <a:lstStyle/>
              <a:p>
                <a:pPr hangingPunct="0">
                  <a:lnSpc>
                    <a:spcPct val="130000"/>
                  </a:lnSpc>
                  <a:spcAft>
                    <a:spcPts val="0"/>
                  </a:spcAft>
                  <a:tabLst>
                    <a:tab pos="6301105" algn="l"/>
                  </a:tabLst>
                </a:pPr>
                <a:r>
                  <a:rPr lang="en-US" altLang="zh-CN" sz="2300"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z="2300"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图</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甲中物块</a:t>
                </a:r>
                <a:r>
                  <a:rPr lang="en-US" altLang="zh-CN" sz="23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向左运动速度减为</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弹簧的伸长量最大</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物块的动能全部转化为弹簧的弹性势能</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a:t>
                </a:r>
                <a:r>
                  <a:rPr lang="en-US" altLang="zh-CN" sz="2300"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sz="2300" b="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pm</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3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sz="23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14:m>
                  <m:oMath xmlns:m="http://schemas.openxmlformats.org/officeDocument/2006/math">
                    <m:sSubSup>
                      <m:sSubSupPr>
                        <m:ctrlPr>
                          <a:rPr lang="zh-CN" altLang="zh-CN" sz="23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sz="2300"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sub>
                      <m:sup>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oMath>
                </a14:m>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结合</a:t>
                </a:r>
                <a:r>
                  <a:rPr lang="en-US" altLang="zh-CN" sz="2300"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sz="2300" b="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pm</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3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sz="23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14:m>
                  <m:oMath xmlns:m="http://schemas.openxmlformats.org/officeDocument/2006/math">
                    <m:sSubSup>
                      <m:sSubSupPr>
                        <m:ctrlPr>
                          <a:rPr lang="zh-CN" altLang="zh-CN" sz="23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𝒙</m:t>
                        </m:r>
                      </m:e>
                      <m:sub>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𝐦</m:t>
                        </m:r>
                      </m:sub>
                      <m:sup>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oMath>
                </a14:m>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综合解得</a:t>
                </a:r>
                <a:r>
                  <a:rPr lang="en-US" altLang="zh-CN" sz="2300"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sz="2300" b="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sz="2300"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14:m>
                  <m:oMath xmlns:m="http://schemas.openxmlformats.org/officeDocument/2006/math">
                    <m:rad>
                      <m:radPr>
                        <m:degHide m:val="on"/>
                        <m:ctrlPr>
                          <a:rPr lang="zh-CN" altLang="zh-CN" sz="23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f>
                          <m:fPr>
                            <m:ctrlPr>
                              <a:rPr lang="zh-CN" altLang="zh-CN" sz="23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num>
                          <m:den>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𝒌</m:t>
                            </m:r>
                          </m:den>
                        </m:f>
                      </m:e>
                    </m:rad>
                  </m:oMath>
                </a14:m>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图乙中物块</a:t>
                </a:r>
                <a:r>
                  <a:rPr lang="en-US" altLang="zh-CN" sz="23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受力平衡时</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速度达到最大值</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此时</a:t>
                </a:r>
                <a:r>
                  <a:rPr lang="en-US" altLang="zh-CN" sz="23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kx</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由功能关系</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力</a:t>
                </a:r>
                <a:r>
                  <a:rPr lang="en-US" altLang="zh-CN" sz="23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做的功等于弹簧的弹性势能增量与物块</a:t>
                </a:r>
                <a:r>
                  <a:rPr lang="en-US" altLang="zh-CN" sz="23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的动能增量之和</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即</a:t>
                </a:r>
                <a:r>
                  <a:rPr lang="en-US" altLang="zh-CN" sz="2300"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Fx</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sz="2300"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3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sz="23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14:m>
                  <m:oMath xmlns:m="http://schemas.openxmlformats.org/officeDocument/2006/math">
                    <m:sSubSup>
                      <m:sSubSupPr>
                        <m:ctrlPr>
                          <a:rPr lang="zh-CN" altLang="zh-CN" sz="23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sz="2300"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𝐦</m:t>
                        </m:r>
                      </m:sub>
                      <m:sup>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oMath>
                </a14:m>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结合</a:t>
                </a:r>
                <a:r>
                  <a:rPr lang="en-US" altLang="zh-CN" sz="23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sz="2300"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3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sz="23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kx</a:t>
                </a:r>
                <a:r>
                  <a:rPr lang="en-US" altLang="zh-CN" sz="2300"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综合解得</a:t>
                </a:r>
                <a:r>
                  <a:rPr lang="en-US" altLang="zh-CN" sz="2300" b="1" i="1" dirty="0" err="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sz="2300" b="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14:m>
                  <m:oMath xmlns:m="http://schemas.openxmlformats.org/officeDocument/2006/math">
                    <m:rad>
                      <m:radPr>
                        <m:degHide m:val="on"/>
                        <m:ctrlPr>
                          <a:rPr lang="zh-CN" altLang="zh-CN" sz="23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f>
                          <m:fPr>
                            <m:ctrlPr>
                              <a:rPr lang="zh-CN" altLang="zh-CN" sz="23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𝒎𝒌</m:t>
                            </m:r>
                          </m:den>
                        </m:f>
                      </m:e>
                    </m:rad>
                  </m:oMath>
                </a14:m>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u="wavy" dirty="0">
                    <a:solidFill>
                      <a:srgbClr val="000000"/>
                    </a:solidFill>
                    <a:uFill>
                      <a:solidFill>
                        <a:srgbClr val="00FFFF"/>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300" b="1" u="wavy" dirty="0">
                    <a:solidFill>
                      <a:srgbClr val="000000"/>
                    </a:solidFill>
                    <a:uFill>
                      <a:solidFill>
                        <a:srgbClr val="00FFFF"/>
                      </a:solidFill>
                    </a:uFill>
                    <a:latin typeface="Times New Roman" panose="02020603050405020304" pitchFamily="18" charset="0"/>
                    <a:ea typeface="楷体" panose="02010609060101010101" pitchFamily="49" charset="-122"/>
                    <a:cs typeface="Times New Roman" panose="02020603050405020304" pitchFamily="18" charset="0"/>
                  </a:rPr>
                  <a:t>由系统能量守恒可知</a:t>
                </a:r>
                <a:r>
                  <a:rPr lang="zh-CN" altLang="zh-CN" sz="2300" b="1" u="wavy" dirty="0">
                    <a:solidFill>
                      <a:srgbClr val="000000"/>
                    </a:solidFill>
                    <a:uFill>
                      <a:solidFill>
                        <a:srgbClr val="00FFFF"/>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u="wavy" dirty="0">
                    <a:solidFill>
                      <a:srgbClr val="000000"/>
                    </a:solidFill>
                    <a:uFill>
                      <a:solidFill>
                        <a:srgbClr val="00FFFF"/>
                      </a:solidFill>
                    </a:uFill>
                    <a:latin typeface="Times New Roman" panose="02020603050405020304" pitchFamily="18" charset="0"/>
                    <a:ea typeface="楷体" panose="02010609060101010101" pitchFamily="49" charset="-122"/>
                    <a:cs typeface="Times New Roman" panose="02020603050405020304" pitchFamily="18" charset="0"/>
                  </a:rPr>
                  <a:t>当物块</a:t>
                </a:r>
                <a:r>
                  <a:rPr lang="en-US" altLang="zh-CN" sz="2300" b="1" i="1" u="wavy" dirty="0">
                    <a:solidFill>
                      <a:srgbClr val="000000"/>
                    </a:solidFill>
                    <a:uFill>
                      <a:solidFill>
                        <a:srgbClr val="00FFFF"/>
                      </a:solidFill>
                    </a:uFill>
                    <a:latin typeface="Times New Roman" panose="02020603050405020304" pitchFamily="18" charset="0"/>
                    <a:ea typeface="宋体" panose="02010600030101010101" pitchFamily="2" charset="-122"/>
                    <a:cs typeface="Times New Roman" panose="02020603050405020304" pitchFamily="18" charset="0"/>
                  </a:rPr>
                  <a:t>C</a:t>
                </a:r>
                <a:r>
                  <a:rPr lang="zh-CN" altLang="zh-CN" sz="2300" b="1" u="wavy" dirty="0">
                    <a:solidFill>
                      <a:srgbClr val="000000"/>
                    </a:solidFill>
                    <a:uFill>
                      <a:solidFill>
                        <a:srgbClr val="00FFFF"/>
                      </a:solidFill>
                    </a:uFill>
                    <a:latin typeface="Times New Roman" panose="02020603050405020304" pitchFamily="18" charset="0"/>
                    <a:ea typeface="楷体" panose="02010609060101010101" pitchFamily="49" charset="-122"/>
                    <a:cs typeface="Times New Roman" panose="02020603050405020304" pitchFamily="18" charset="0"/>
                  </a:rPr>
                  <a:t>的动能为</a:t>
                </a:r>
                <a:r>
                  <a:rPr lang="en-US" altLang="zh-CN" sz="2300" b="1" u="wavy" dirty="0">
                    <a:solidFill>
                      <a:srgbClr val="000000"/>
                    </a:solidFill>
                    <a:uFill>
                      <a:solidFill>
                        <a:srgbClr val="00FFFF"/>
                      </a:solidFill>
                    </a:uFill>
                    <a:latin typeface="Times New Roman" panose="02020603050405020304" pitchFamily="18" charset="0"/>
                    <a:ea typeface="宋体" panose="02010600030101010101" pitchFamily="2" charset="-122"/>
                    <a:cs typeface="Times New Roman" panose="02020603050405020304" pitchFamily="18" charset="0"/>
                  </a:rPr>
                  <a:t>0</a:t>
                </a:r>
                <a:r>
                  <a:rPr lang="zh-CN" altLang="zh-CN" sz="2300" b="1" u="wavy" dirty="0">
                    <a:solidFill>
                      <a:srgbClr val="000000"/>
                    </a:solidFill>
                    <a:uFill>
                      <a:solidFill>
                        <a:srgbClr val="00FFFF"/>
                      </a:solidFill>
                    </a:uFill>
                    <a:latin typeface="Times New Roman" panose="02020603050405020304" pitchFamily="18" charset="0"/>
                    <a:ea typeface="楷体" panose="02010609060101010101" pitchFamily="49" charset="-122"/>
                    <a:cs typeface="Times New Roman" panose="02020603050405020304" pitchFamily="18" charset="0"/>
                  </a:rPr>
                  <a:t>时</a:t>
                </a:r>
                <a:r>
                  <a:rPr lang="zh-CN" altLang="zh-CN" sz="2300" b="1" u="wavy" dirty="0">
                    <a:solidFill>
                      <a:srgbClr val="000000"/>
                    </a:solidFill>
                    <a:uFill>
                      <a:solidFill>
                        <a:srgbClr val="00FFFF"/>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u="wavy" dirty="0">
                    <a:solidFill>
                      <a:srgbClr val="000000"/>
                    </a:solidFill>
                    <a:uFill>
                      <a:solidFill>
                        <a:srgbClr val="00FFFF"/>
                      </a:solidFill>
                    </a:uFill>
                    <a:latin typeface="Times New Roman" panose="02020603050405020304" pitchFamily="18" charset="0"/>
                    <a:ea typeface="楷体" panose="02010609060101010101" pitchFamily="49" charset="-122"/>
                    <a:cs typeface="Times New Roman" panose="02020603050405020304" pitchFamily="18" charset="0"/>
                  </a:rPr>
                  <a:t>物块</a:t>
                </a:r>
                <a:r>
                  <a:rPr lang="en-US" altLang="zh-CN" sz="2300" b="1" i="1" u="wavy" dirty="0">
                    <a:solidFill>
                      <a:srgbClr val="000000"/>
                    </a:solidFill>
                    <a:uFill>
                      <a:solidFill>
                        <a:srgbClr val="00FFFF"/>
                      </a:solidFill>
                    </a:uFill>
                    <a:latin typeface="Times New Roman" panose="02020603050405020304" pitchFamily="18" charset="0"/>
                    <a:ea typeface="宋体" panose="02010600030101010101" pitchFamily="2" charset="-122"/>
                    <a:cs typeface="Times New Roman" panose="02020603050405020304" pitchFamily="18" charset="0"/>
                  </a:rPr>
                  <a:t>D</a:t>
                </a:r>
                <a:r>
                  <a:rPr lang="zh-CN" altLang="zh-CN" sz="2300" b="1" u="wavy" dirty="0">
                    <a:solidFill>
                      <a:srgbClr val="000000"/>
                    </a:solidFill>
                    <a:uFill>
                      <a:solidFill>
                        <a:srgbClr val="00FFFF"/>
                      </a:solidFill>
                    </a:uFill>
                    <a:latin typeface="Times New Roman" panose="02020603050405020304" pitchFamily="18" charset="0"/>
                    <a:ea typeface="楷体" panose="02010609060101010101" pitchFamily="49" charset="-122"/>
                    <a:cs typeface="Times New Roman" panose="02020603050405020304" pitchFamily="18" charset="0"/>
                  </a:rPr>
                  <a:t>的动能最大</a:t>
                </a:r>
                <a:r>
                  <a:rPr lang="zh-CN" altLang="zh-CN" sz="2300" b="1" u="wavy" dirty="0">
                    <a:solidFill>
                      <a:srgbClr val="000000"/>
                    </a:solidFill>
                    <a:uFill>
                      <a:solidFill>
                        <a:srgbClr val="00FFFF"/>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u="wavy" dirty="0">
                    <a:solidFill>
                      <a:srgbClr val="000000"/>
                    </a:solidFill>
                    <a:uFill>
                      <a:solidFill>
                        <a:srgbClr val="00FFFF"/>
                      </a:solidFill>
                    </a:uFill>
                    <a:latin typeface="Times New Roman" panose="02020603050405020304" pitchFamily="18" charset="0"/>
                    <a:ea typeface="楷体" panose="02010609060101010101" pitchFamily="49" charset="-122"/>
                    <a:cs typeface="Times New Roman" panose="02020603050405020304" pitchFamily="18" charset="0"/>
                  </a:rPr>
                  <a:t>为</a:t>
                </a:r>
                <a:r>
                  <a:rPr lang="en-US" altLang="zh-CN" sz="2300" b="1" i="1" u="wavy" dirty="0" err="1">
                    <a:solidFill>
                      <a:srgbClr val="000000"/>
                    </a:solidFill>
                    <a:uFill>
                      <a:solidFill>
                        <a:srgbClr val="00FFFF"/>
                      </a:solidFill>
                    </a:uFill>
                    <a:latin typeface="Times New Roman" panose="02020603050405020304" pitchFamily="18" charset="0"/>
                    <a:ea typeface="宋体" panose="02010600030101010101" pitchFamily="2" charset="-122"/>
                    <a:cs typeface="Times New Roman" panose="02020603050405020304" pitchFamily="18" charset="0"/>
                  </a:rPr>
                  <a:t>E</a:t>
                </a:r>
                <a:r>
                  <a:rPr lang="en-US" altLang="zh-CN" sz="2300" b="1" u="wavy" baseline="-25000" dirty="0" err="1">
                    <a:solidFill>
                      <a:srgbClr val="000000"/>
                    </a:solidFill>
                    <a:uFill>
                      <a:solidFill>
                        <a:srgbClr val="00FFFF"/>
                      </a:solidFill>
                    </a:uFill>
                    <a:latin typeface="Times New Roman" panose="02020603050405020304" pitchFamily="18" charset="0"/>
                    <a:ea typeface="宋体" panose="02010600030101010101" pitchFamily="2" charset="-122"/>
                    <a:cs typeface="Times New Roman" panose="02020603050405020304" pitchFamily="18" charset="0"/>
                  </a:rPr>
                  <a:t>k</a:t>
                </a:r>
                <a:r>
                  <a:rPr lang="en-US" altLang="zh-CN" sz="2300" b="1" i="1" u="wavy" baseline="-25000" dirty="0" err="1">
                    <a:solidFill>
                      <a:srgbClr val="000000"/>
                    </a:solidFill>
                    <a:uFill>
                      <a:solidFill>
                        <a:srgbClr val="00FFFF"/>
                      </a:solidFill>
                    </a:uFill>
                    <a:latin typeface="Times New Roman" panose="02020603050405020304" pitchFamily="18" charset="0"/>
                    <a:ea typeface="宋体" panose="02010600030101010101" pitchFamily="2" charset="-122"/>
                    <a:cs typeface="Times New Roman" panose="02020603050405020304" pitchFamily="18" charset="0"/>
                  </a:rPr>
                  <a:t>D</a:t>
                </a:r>
                <a:r>
                  <a:rPr lang="zh-CN" altLang="zh-CN" sz="2300" b="1" u="wavy" dirty="0">
                    <a:solidFill>
                      <a:srgbClr val="000000"/>
                    </a:solidFill>
                    <a:uFill>
                      <a:solidFill>
                        <a:srgbClr val="00FFFF"/>
                      </a:solidFill>
                    </a:u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300" b="1" i="1" u="wavy">
                            <a:solidFill>
                              <a:srgbClr val="000000"/>
                            </a:solidFill>
                            <a:uFill>
                              <a:solidFill>
                                <a:srgbClr val="00FFFF"/>
                              </a:solidFill>
                            </a:u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300" b="1" i="1" u="wavy">
                            <a:solidFill>
                              <a:srgbClr val="000000"/>
                            </a:solidFill>
                            <a:uFill>
                              <a:solidFill>
                                <a:srgbClr val="00FFFF"/>
                              </a:solidFill>
                            </a:u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sz="2300" b="1" i="1" u="wavy">
                            <a:solidFill>
                              <a:srgbClr val="000000"/>
                            </a:solidFill>
                            <a:uFill>
                              <a:solidFill>
                                <a:srgbClr val="00FFFF"/>
                              </a:solidFill>
                            </a:u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sz="2300" b="1" i="1" u="wavy" dirty="0">
                    <a:solidFill>
                      <a:srgbClr val="000000"/>
                    </a:solidFill>
                    <a:uFill>
                      <a:solidFill>
                        <a:srgbClr val="00FFFF"/>
                      </a:solidFill>
                    </a:uFill>
                    <a:latin typeface="Times New Roman" panose="02020603050405020304" pitchFamily="18" charset="0"/>
                    <a:ea typeface="宋体" panose="02010600030101010101" pitchFamily="2" charset="-122"/>
                    <a:cs typeface="Times New Roman" panose="02020603050405020304" pitchFamily="18" charset="0"/>
                  </a:rPr>
                  <a:t>m</a:t>
                </a:r>
                <a14:m>
                  <m:oMath xmlns:m="http://schemas.openxmlformats.org/officeDocument/2006/math">
                    <m:sSubSup>
                      <m:sSubSupPr>
                        <m:ctrlPr>
                          <a:rPr lang="zh-CN" altLang="zh-CN" sz="2300" b="1" i="1" u="wavy">
                            <a:solidFill>
                              <a:srgbClr val="000000"/>
                            </a:solidFill>
                            <a:uFill>
                              <a:solidFill>
                                <a:srgbClr val="00FFFF"/>
                              </a:solidFill>
                            </a:uFill>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sz="2300"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sz="2300" b="1" i="1" u="wavy">
                            <a:solidFill>
                              <a:srgbClr val="000000"/>
                            </a:solidFill>
                            <a:uFill>
                              <a:solidFill>
                                <a:srgbClr val="00FFFF"/>
                              </a:solidFill>
                            </a:uFill>
                            <a:latin typeface="Cambria Math" panose="02040503050406030204" pitchFamily="18" charset="0"/>
                            <a:ea typeface="宋体" panose="02010600030101010101" pitchFamily="2" charset="-122"/>
                            <a:cs typeface="Times New Roman" panose="02020603050405020304" pitchFamily="18" charset="0"/>
                          </a:rPr>
                          <m:t>𝟎</m:t>
                        </m:r>
                      </m:sub>
                      <m:sup>
                        <m:r>
                          <a:rPr lang="en-US" altLang="zh-CN" sz="2300" b="1" i="1" u="wavy">
                            <a:solidFill>
                              <a:srgbClr val="000000"/>
                            </a:solidFill>
                            <a:uFill>
                              <a:solidFill>
                                <a:srgbClr val="00FFFF"/>
                              </a:solidFill>
                            </a:uFill>
                            <a:latin typeface="Cambria Math" panose="02040503050406030204" pitchFamily="18" charset="0"/>
                            <a:ea typeface="宋体" panose="02010600030101010101" pitchFamily="2" charset="-122"/>
                            <a:cs typeface="Times New Roman" panose="02020603050405020304" pitchFamily="18" charset="0"/>
                          </a:rPr>
                          <m:t>𝟐</m:t>
                        </m:r>
                      </m:sup>
                    </m:sSubSup>
                  </m:oMath>
                </a14:m>
                <a:r>
                  <a:rPr lang="zh-CN" altLang="zh-CN" sz="2300" b="1" u="wavy" dirty="0">
                    <a:solidFill>
                      <a:srgbClr val="000000"/>
                    </a:solidFill>
                    <a:uFill>
                      <a:solidFill>
                        <a:srgbClr val="00FFFF"/>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altLang="en-US" sz="2300" dirty="0"/>
              </a:p>
            </p:txBody>
          </p:sp>
        </mc:Choice>
        <mc:Fallback>
          <p:sp>
            <p:nvSpPr>
              <p:cNvPr id="3" name="内容占位符 2"/>
              <p:cNvSpPr>
                <a:spLocks noRot="1" noChangeAspect="1" noMove="1" noResize="1" noEditPoints="1" noAdjustHandles="1" noChangeArrowheads="1" noChangeShapeType="1" noTextEdit="1"/>
              </p:cNvSpPr>
              <p:nvPr>
                <p:ph idx="1"/>
              </p:nvPr>
            </p:nvSpPr>
            <p:spPr>
              <a:xfrm>
                <a:off x="360854" y="1300863"/>
                <a:ext cx="11485848" cy="4171783"/>
              </a:xfrm>
              <a:blipFill rotWithShape="1">
                <a:blip r:embed="rId1"/>
                <a:stretch>
                  <a:fillRect l="-2" t="-9" r="1" b="5"/>
                </a:stretch>
              </a:blipFill>
            </p:spPr>
            <p:txBody>
              <a:bodyPr/>
              <a:lstStyle/>
              <a:p>
                <a:r>
                  <a:rPr lang="zh-CN" altLang="en-US">
                    <a:noFill/>
                  </a:rPr>
                  <a:t> </a:t>
                </a:r>
              </a:p>
            </p:txBody>
          </p:sp>
        </mc:Fallback>
      </mc:AlternateContent>
      <p:pic>
        <p:nvPicPr>
          <p:cNvPr id="4" name="24解析.eps" descr="id:2147491361;FounderCES"/>
          <p:cNvPicPr/>
          <p:nvPr/>
        </p:nvPicPr>
        <p:blipFill>
          <a:blip r:embed="rId2"/>
          <a:stretch>
            <a:fillRect/>
          </a:stretch>
        </p:blipFill>
        <p:spPr>
          <a:xfrm>
            <a:off x="550590" y="1463463"/>
            <a:ext cx="840740" cy="299720"/>
          </a:xfrm>
          <a:prstGeom prst="rect">
            <a:avLst/>
          </a:prstGeom>
        </p:spPr>
      </p:pic>
      <p:sp>
        <p:nvSpPr>
          <p:cNvPr id="2" name="矩形 1"/>
          <p:cNvSpPr/>
          <p:nvPr/>
        </p:nvSpPr>
        <p:spPr>
          <a:xfrm>
            <a:off x="406574" y="5621343"/>
            <a:ext cx="8064896" cy="1012585"/>
          </a:xfrm>
          <a:prstGeom prst="rect">
            <a:avLst/>
          </a:prstGeom>
        </p:spPr>
        <p:txBody>
          <a:bodyPr wrap="square">
            <a:spAutoFit/>
          </a:bodyPr>
          <a:lstStyle/>
          <a:p>
            <a:pPr algn="just">
              <a:lnSpc>
                <a:spcPct val="130000"/>
              </a:lnSpc>
              <a:spcAft>
                <a:spcPts val="0"/>
              </a:spcAft>
              <a:tabLst>
                <a:tab pos="6301105" algn="l"/>
              </a:tabLst>
            </a:pPr>
            <a:r>
              <a:rPr lang="zh-CN" altLang="zh-CN" sz="2300" dirty="0">
                <a:solidFill>
                  <a:srgbClr val="00AEEF"/>
                </a:solidFill>
                <a:ea typeface="楷体" panose="02010609060101010101" pitchFamily="49" charset="-122"/>
                <a:cs typeface="Times New Roman" panose="02020603050405020304" pitchFamily="18" charset="0"/>
              </a:rPr>
              <a:t>物块</a:t>
            </a:r>
            <a:r>
              <a:rPr lang="en-US" altLang="zh-CN" sz="2300" i="1" dirty="0">
                <a:solidFill>
                  <a:srgbClr val="00AEEF"/>
                </a:solidFill>
                <a:cs typeface="Times New Roman" panose="02020603050405020304" pitchFamily="18" charset="0"/>
              </a:rPr>
              <a:t>C</a:t>
            </a:r>
            <a:r>
              <a:rPr lang="zh-CN" altLang="zh-CN" sz="2300" dirty="0">
                <a:solidFill>
                  <a:srgbClr val="00AEEF"/>
                </a:solidFill>
                <a:ea typeface="楷体" panose="02010609060101010101" pitchFamily="49" charset="-122"/>
                <a:cs typeface="Times New Roman" panose="02020603050405020304" pitchFamily="18" charset="0"/>
              </a:rPr>
              <a:t>、</a:t>
            </a:r>
            <a:r>
              <a:rPr lang="en-US" altLang="zh-CN" sz="2300" i="1" dirty="0">
                <a:solidFill>
                  <a:srgbClr val="00AEEF"/>
                </a:solidFill>
                <a:cs typeface="Times New Roman" panose="02020603050405020304" pitchFamily="18" charset="0"/>
              </a:rPr>
              <a:t>D</a:t>
            </a:r>
            <a:r>
              <a:rPr lang="zh-CN" altLang="zh-CN" sz="2300" dirty="0">
                <a:solidFill>
                  <a:srgbClr val="00AEEF"/>
                </a:solidFill>
                <a:ea typeface="楷体" panose="02010609060101010101" pitchFamily="49" charset="-122"/>
                <a:cs typeface="Times New Roman" panose="02020603050405020304" pitchFamily="18" charset="0"/>
              </a:rPr>
              <a:t>组成的系统动量始终守恒</a:t>
            </a:r>
            <a:r>
              <a:rPr lang="zh-CN" altLang="zh-CN" sz="2300" dirty="0">
                <a:solidFill>
                  <a:srgbClr val="00AEEF"/>
                </a:solidFill>
                <a:cs typeface="Times New Roman" panose="02020603050405020304" pitchFamily="18" charset="0"/>
              </a:rPr>
              <a:t>，</a:t>
            </a:r>
            <a:r>
              <a:rPr lang="zh-CN" altLang="zh-CN" sz="2300" dirty="0">
                <a:solidFill>
                  <a:srgbClr val="00AEEF"/>
                </a:solidFill>
                <a:ea typeface="楷体" panose="02010609060101010101" pitchFamily="49" charset="-122"/>
                <a:cs typeface="Times New Roman" panose="02020603050405020304" pitchFamily="18" charset="0"/>
              </a:rPr>
              <a:t>要使</a:t>
            </a:r>
            <a:r>
              <a:rPr lang="en-US" altLang="zh-CN" sz="2300" i="1" dirty="0">
                <a:solidFill>
                  <a:srgbClr val="00AEEF"/>
                </a:solidFill>
                <a:cs typeface="Times New Roman" panose="02020603050405020304" pitchFamily="18" charset="0"/>
              </a:rPr>
              <a:t>D</a:t>
            </a:r>
            <a:r>
              <a:rPr lang="zh-CN" altLang="zh-CN" sz="2300" dirty="0">
                <a:solidFill>
                  <a:srgbClr val="00AEEF"/>
                </a:solidFill>
                <a:ea typeface="楷体" panose="02010609060101010101" pitchFamily="49" charset="-122"/>
                <a:cs typeface="Times New Roman" panose="02020603050405020304" pitchFamily="18" charset="0"/>
              </a:rPr>
              <a:t>的动能最大</a:t>
            </a:r>
            <a:r>
              <a:rPr lang="zh-CN" altLang="zh-CN" sz="2300" dirty="0">
                <a:solidFill>
                  <a:srgbClr val="00AEEF"/>
                </a:solidFill>
                <a:cs typeface="Times New Roman" panose="02020603050405020304" pitchFamily="18" charset="0"/>
              </a:rPr>
              <a:t>，</a:t>
            </a:r>
            <a:r>
              <a:rPr lang="zh-CN" altLang="zh-CN" sz="2300" dirty="0">
                <a:solidFill>
                  <a:srgbClr val="00AEEF"/>
                </a:solidFill>
                <a:ea typeface="楷体" panose="02010609060101010101" pitchFamily="49" charset="-122"/>
                <a:cs typeface="Times New Roman" panose="02020603050405020304" pitchFamily="18" charset="0"/>
              </a:rPr>
              <a:t>则弹性势能为零</a:t>
            </a:r>
            <a:r>
              <a:rPr lang="zh-CN" altLang="zh-CN" sz="2300" dirty="0">
                <a:solidFill>
                  <a:srgbClr val="00AEEF"/>
                </a:solidFill>
                <a:cs typeface="Times New Roman" panose="02020603050405020304" pitchFamily="18" charset="0"/>
              </a:rPr>
              <a:t>，</a:t>
            </a:r>
            <a:r>
              <a:rPr lang="zh-CN" altLang="zh-CN" sz="2300" dirty="0">
                <a:solidFill>
                  <a:srgbClr val="00AEEF"/>
                </a:solidFill>
                <a:ea typeface="楷体" panose="02010609060101010101" pitchFamily="49" charset="-122"/>
                <a:cs typeface="Times New Roman" panose="02020603050405020304" pitchFamily="18" charset="0"/>
              </a:rPr>
              <a:t>等同于动碰静的弹性碰撞</a:t>
            </a:r>
            <a:r>
              <a:rPr lang="zh-CN" altLang="zh-CN" sz="2300" dirty="0">
                <a:solidFill>
                  <a:srgbClr val="00AEEF"/>
                </a:solidFill>
                <a:cs typeface="Times New Roman" panose="02020603050405020304" pitchFamily="18" charset="0"/>
              </a:rPr>
              <a:t>，</a:t>
            </a:r>
            <a:r>
              <a:rPr lang="zh-CN" altLang="zh-CN" sz="2300" dirty="0">
                <a:solidFill>
                  <a:srgbClr val="00AEEF"/>
                </a:solidFill>
                <a:ea typeface="楷体" panose="02010609060101010101" pitchFamily="49" charset="-122"/>
                <a:cs typeface="Times New Roman" panose="02020603050405020304" pitchFamily="18" charset="0"/>
              </a:rPr>
              <a:t>即二者交换速度</a:t>
            </a:r>
            <a:r>
              <a:rPr lang="en-US" altLang="zh-CN" sz="2300" dirty="0">
                <a:solidFill>
                  <a:srgbClr val="00AEEF"/>
                </a:solidFill>
                <a:latin typeface="宋体" panose="02010600030101010101" pitchFamily="2" charset="-122"/>
                <a:cs typeface="Times New Roman" panose="02020603050405020304" pitchFamily="18" charset="0"/>
              </a:rPr>
              <a:t>.</a:t>
            </a:r>
            <a:endParaRPr lang="zh-CN" altLang="zh-CN" sz="2300" dirty="0">
              <a:solidFill>
                <a:srgbClr val="000000"/>
              </a:solidFill>
              <a:cs typeface="Times New Roman" panose="02020603050405020304" pitchFamily="18" charset="0"/>
            </a:endParaRPr>
          </a:p>
        </p:txBody>
      </p:sp>
      <p:pic>
        <p:nvPicPr>
          <p:cNvPr id="5" name="箭头右下.eps" descr="id:2147491368;FounderCES"/>
          <p:cNvPicPr/>
          <p:nvPr/>
        </p:nvPicPr>
        <p:blipFill>
          <a:blip r:embed="rId3"/>
          <a:stretch>
            <a:fillRect/>
          </a:stretch>
        </p:blipFill>
        <p:spPr>
          <a:xfrm>
            <a:off x="1702718" y="5405319"/>
            <a:ext cx="394970" cy="310515"/>
          </a:xfrm>
          <a:prstGeom prst="rect">
            <a:avLst/>
          </a:prstGeom>
        </p:spPr>
      </p:pic>
      <p:pic>
        <p:nvPicPr>
          <p:cNvPr id="6" name="图片 5"/>
          <p:cNvPicPr>
            <a:picLocks noChangeAspect="1"/>
          </p:cNvPicPr>
          <p:nvPr/>
        </p:nvPicPr>
        <p:blipFill>
          <a:blip r:embed="rId4">
            <a:clrChange>
              <a:clrFrom>
                <a:srgbClr val="FFFFFF"/>
              </a:clrFrom>
              <a:clrTo>
                <a:srgbClr val="FFFFFF">
                  <a:alpha val="0"/>
                </a:srgbClr>
              </a:clrTo>
            </a:clrChange>
          </a:blip>
          <a:stretch>
            <a:fillRect/>
          </a:stretch>
        </p:blipFill>
        <p:spPr>
          <a:xfrm>
            <a:off x="9196944" y="4613231"/>
            <a:ext cx="2514886" cy="1321927"/>
          </a:xfrm>
          <a:prstGeom prst="rect">
            <a:avLst/>
          </a:prstGeom>
        </p:spPr>
      </p:pic>
      <p:pic>
        <p:nvPicPr>
          <p:cNvPr id="7" name="24答案.eps" descr="id:2147491375;FounderCES"/>
          <p:cNvPicPr/>
          <p:nvPr/>
        </p:nvPicPr>
        <p:blipFill>
          <a:blip r:embed="rId5"/>
          <a:stretch>
            <a:fillRect/>
          </a:stretch>
        </p:blipFill>
        <p:spPr>
          <a:xfrm>
            <a:off x="585959" y="890525"/>
            <a:ext cx="806069" cy="287084"/>
          </a:xfrm>
          <a:prstGeom prst="rect">
            <a:avLst/>
          </a:prstGeom>
        </p:spPr>
      </p:pic>
      <p:sp>
        <p:nvSpPr>
          <p:cNvPr id="8" name="矩形 7"/>
          <p:cNvSpPr/>
          <p:nvPr/>
        </p:nvSpPr>
        <p:spPr>
          <a:xfrm>
            <a:off x="1486694" y="796642"/>
            <a:ext cx="800219" cy="400110"/>
          </a:xfrm>
          <a:prstGeom prst="rect">
            <a:avLst/>
          </a:prstGeom>
        </p:spPr>
        <p:txBody>
          <a:bodyPr wrap="none">
            <a:spAutoFit/>
          </a:bodyPr>
          <a:lstStyle/>
          <a:p>
            <a:r>
              <a:rPr lang="en-US" altLang="zh-CN" sz="2000">
                <a:solidFill>
                  <a:schemeClr val="tx1"/>
                </a:solidFill>
              </a:rPr>
              <a:t>B</a:t>
            </a:r>
            <a:r>
              <a:rPr lang="zh-CN" altLang="zh-CN" sz="2000">
                <a:solidFill>
                  <a:schemeClr val="tx1"/>
                </a:solidFill>
                <a:cs typeface="Times New Roman" panose="02020603050405020304" pitchFamily="18" charset="0"/>
              </a:rPr>
              <a:t>、</a:t>
            </a:r>
            <a:r>
              <a:rPr lang="en-US" altLang="zh-CN" sz="2000">
                <a:solidFill>
                  <a:schemeClr val="tx1"/>
                </a:solidFill>
              </a:rPr>
              <a:t>D</a:t>
            </a:r>
            <a:endParaRPr lang="zh-CN" altLang="en-US" sz="200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5"/>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8498902" y="3710184"/>
            <a:ext cx="1728192" cy="600164"/>
          </a:xfrm>
          <a:prstGeom prst="rect">
            <a:avLst/>
          </a:prstGeom>
          <a:solidFill>
            <a:srgbClr val="FFFF00"/>
          </a:solidFill>
        </p:spPr>
        <p:txBody>
          <a:bodyPr wrap="square">
            <a:spAutoFit/>
          </a:bodyPr>
          <a:lstStyle/>
          <a:p>
            <a:endParaRPr lang="zh-CN" altLang="en-US" sz="3300"/>
          </a:p>
        </p:txBody>
      </p:sp>
      <p:pic>
        <p:nvPicPr>
          <p:cNvPr id="3" name="图片 2"/>
          <p:cNvPicPr>
            <a:picLocks noChangeAspect="1"/>
          </p:cNvPicPr>
          <p:nvPr/>
        </p:nvPicPr>
        <p:blipFill>
          <a:blip r:embed="rId1"/>
          <a:stretch>
            <a:fillRect/>
          </a:stretch>
        </p:blipFill>
        <p:spPr>
          <a:xfrm>
            <a:off x="343192" y="908720"/>
            <a:ext cx="1308841" cy="346592"/>
          </a:xfrm>
          <a:prstGeom prst="rect">
            <a:avLst/>
          </a:prstGeom>
        </p:spPr>
      </p:pic>
      <mc:AlternateContent xmlns:mc="http://schemas.openxmlformats.org/markup-compatibility/2006">
        <mc:Choice xmlns:a14="http://schemas.microsoft.com/office/drawing/2010/main" Requires="a14">
          <p:sp>
            <p:nvSpPr>
              <p:cNvPr id="4" name="内容占位符 3"/>
              <p:cNvSpPr>
                <a:spLocks noGrp="1"/>
              </p:cNvSpPr>
              <p:nvPr>
                <p:ph idx="1"/>
              </p:nvPr>
            </p:nvSpPr>
            <p:spPr>
              <a:xfrm>
                <a:off x="360854" y="764704"/>
                <a:ext cx="11485848" cy="5313680"/>
              </a:xfrm>
            </p:spPr>
            <p:txBody>
              <a:bodyPr/>
              <a:lstStyle/>
              <a:p>
                <a:pPr hangingPunct="0">
                  <a:spcAft>
                    <a:spcPts val="0"/>
                  </a:spcAft>
                  <a:tabLst>
                    <a:tab pos="6301105" algn="l"/>
                  </a:tabLst>
                </a:pPr>
                <a:r>
                  <a:rPr lang="en-US" altLang="zh-CN" b="1" dirty="0"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火箭</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火箭</a:t>
                </a:r>
                <a:endPar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endParaRPr>
              </a:p>
              <a:p>
                <a:pPr indent="457200" hangingPunct="0">
                  <a:spcAft>
                    <a:spcPts val="0"/>
                  </a:spcAft>
                  <a:tabLst>
                    <a:tab pos="630110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现代火箭是指一种靠喷射高温高压燃气获得反作用力向前运动的飞行器</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火箭的工作原理</a:t>
                </a:r>
                <a:endPar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endParaRPr>
              </a:p>
              <a:p>
                <a:pPr indent="457200" hangingPunct="0">
                  <a:spcAft>
                    <a:spcPts val="0"/>
                  </a:spcAft>
                  <a:tabLst>
                    <a:tab pos="630110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火箭利用了反冲原理</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当火箭推进剂燃烧时，从尾部喷出的高速气体具有很大的动量，根据动量守恒定律，即</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err="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mu</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，解得</a:t>
                </a:r>
                <a:r>
                  <a:rPr lang="en-US" altLang="zh-CN" b="1" dirty="0" err="1">
                    <a:solidFill>
                      <a:srgbClr val="000000"/>
                    </a:solidFill>
                    <a:latin typeface="Times New Roman" panose="02020603050405020304" pitchFamily="18" charset="0"/>
                    <a:ea typeface="宋体" panose="02010600030101010101" pitchFamily="2" charset="-122"/>
                  </a:rPr>
                  <a:t>Δ</a:t>
                </a:r>
                <a:r>
                  <a:rPr lang="en-US" altLang="zh-CN" b="1" i="1" dirty="0" err="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dirty="0">
                    <a:solidFill>
                      <a:srgbClr val="000000"/>
                    </a:solidFill>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latin typeface="Cambria Math" panose="02040503050406030204" pitchFamily="18" charset="0"/>
                            <a:ea typeface="Cambria Math" panose="020405030504060302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𝚫</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𝒎𝒖</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𝚫</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，火箭获得大小相等、方向相反的动量，因而发生连续的反冲现象，随着推进剂的消耗，火箭的质量逐渐减小，速度不断增大，当推进剂燃尽时，火箭即以获得的速度沿着预定的空间轨道飞行</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4" name="内容占位符 3"/>
              <p:cNvSpPr>
                <a:spLocks noRot="1" noChangeAspect="1" noMove="1" noResize="1" noEditPoints="1" noAdjustHandles="1" noChangeArrowheads="1" noChangeShapeType="1" noTextEdit="1"/>
              </p:cNvSpPr>
              <p:nvPr>
                <p:ph idx="1"/>
              </p:nvPr>
            </p:nvSpPr>
            <p:spPr>
              <a:xfrm>
                <a:off x="360854" y="764704"/>
                <a:ext cx="11485848" cy="5313680"/>
              </a:xfrm>
              <a:blipFill rotWithShape="1">
                <a:blip r:embed="rId2"/>
                <a:stretch>
                  <a:fillRect l="-2" t="-3" r="1" b="3"/>
                </a:stretch>
              </a:blipFill>
            </p:spPr>
            <p:txBody>
              <a:bodyPr/>
              <a:lstStyle/>
              <a:p>
                <a:r>
                  <a:rPr lang="zh-CN" altLang="en-US">
                    <a:noFill/>
                  </a:rPr>
                  <a:t> </a:t>
                </a:r>
              </a:p>
            </p:txBody>
          </p:sp>
        </mc:Fallback>
      </mc:AlternateContent>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内容占位符 2"/>
              <p:cNvSpPr>
                <a:spLocks noGrp="1"/>
              </p:cNvSpPr>
              <p:nvPr>
                <p:ph idx="1"/>
              </p:nvPr>
            </p:nvSpPr>
            <p:spPr>
              <a:xfrm>
                <a:off x="360854" y="746120"/>
                <a:ext cx="11485848" cy="3249416"/>
              </a:xfrm>
            </p:spPr>
            <p:txBody>
              <a:bodyPr/>
              <a:lstStyle/>
              <a:p>
                <a:pPr hangingPunct="0">
                  <a:spcAft>
                    <a:spcPts val="0"/>
                  </a:spcAft>
                  <a:tabLst>
                    <a:tab pos="6301105" algn="l"/>
                  </a:tabLst>
                </a:pP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对物块</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以及弹簧的运动过程进行分析</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可得当弹簧的形变量最大时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物块</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具有相同速度</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此时弹簧的弹性势能最大</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由动量守恒与能量守恒有</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baseline="-25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共</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m:rPr>
                            <m:nor/>
                          </m:rPr>
                          <a:rPr lang="zh-CN" altLang="zh-CN" b="1" baseline="-25000">
                            <a:solidFill>
                              <a:srgbClr val="000000"/>
                            </a:solidFill>
                            <a:latin typeface="Cambria Math" panose="02040503050406030204" pitchFamily="18" charset="0"/>
                            <a:ea typeface="宋体" panose="02010600030101010101" pitchFamily="2" charset="-122"/>
                            <a:cs typeface="Times New Roman" panose="02020603050405020304" pitchFamily="18" charset="0"/>
                          </a:rPr>
                          <m:t>共</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综合解得</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den>
                    </m:f>
                  </m:oMath>
                </a14:m>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进一步可得</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𝑬</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𝐤</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𝑫</m:t>
                            </m:r>
                          </m:sub>
                        </m:sSub>
                      </m:num>
                      <m:den>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𝑬</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𝐩𝐦</m:t>
                            </m:r>
                          </m:sub>
                        </m:sSub>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den>
                    </m:f>
                  </m:oMath>
                </a14:m>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oMath>
                </a14:m>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结合</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𝒙</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𝐦</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综合解得</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14:m>
                  <m:oMath xmlns:m="http://schemas.openxmlformats.org/officeDocument/2006/math">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𝒌</m:t>
                            </m:r>
                          </m:den>
                        </m:f>
                      </m:e>
                    </m:rad>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3" name="内容占位符 2"/>
              <p:cNvSpPr>
                <a:spLocks noRot="1" noChangeAspect="1" noMove="1" noResize="1" noEditPoints="1" noAdjustHandles="1" noChangeArrowheads="1" noChangeShapeType="1" noTextEdit="1"/>
              </p:cNvSpPr>
              <p:nvPr>
                <p:ph idx="1"/>
              </p:nvPr>
            </p:nvSpPr>
            <p:spPr>
              <a:xfrm>
                <a:off x="360854" y="746120"/>
                <a:ext cx="11485848" cy="3249416"/>
              </a:xfrm>
              <a:blipFill rotWithShape="1">
                <a:blip r:embed="rId1"/>
                <a:stretch>
                  <a:fillRect l="-2" t="-19" r="1" b="-2263"/>
                </a:stretch>
              </a:blipFill>
            </p:spPr>
            <p:txBody>
              <a:bodyPr/>
              <a:lstStyle/>
              <a:p>
                <a:r>
                  <a:rPr lang="zh-CN" altLang="en-US">
                    <a:noFill/>
                  </a:rPr>
                  <a:t> </a:t>
                </a:r>
              </a:p>
            </p:txBody>
          </p:sp>
        </mc:Fallback>
      </mc:AlternateContent>
      <p:pic>
        <p:nvPicPr>
          <p:cNvPr id="2" name="图片 1"/>
          <p:cNvPicPr>
            <a:picLocks noChangeAspect="1"/>
          </p:cNvPicPr>
          <p:nvPr/>
        </p:nvPicPr>
        <p:blipFill>
          <a:blip r:embed="rId2">
            <a:clrChange>
              <a:clrFrom>
                <a:srgbClr val="FFFFFF"/>
              </a:clrFrom>
              <a:clrTo>
                <a:srgbClr val="FFFFFF">
                  <a:alpha val="0"/>
                </a:srgbClr>
              </a:clrTo>
            </a:clrChange>
          </a:blip>
          <a:stretch>
            <a:fillRect/>
          </a:stretch>
        </p:blipFill>
        <p:spPr>
          <a:xfrm>
            <a:off x="4744760" y="3847956"/>
            <a:ext cx="2718034" cy="2749396"/>
          </a:xfrm>
          <a:prstGeom prst="rect">
            <a:avLst/>
          </a:prstGeom>
        </p:spPr>
      </p:pic>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内容占位符 2"/>
              <p:cNvSpPr>
                <a:spLocks noGrp="1"/>
              </p:cNvSpPr>
              <p:nvPr>
                <p:ph idx="1"/>
              </p:nvPr>
            </p:nvSpPr>
            <p:spPr>
              <a:xfrm>
                <a:off x="360854" y="746120"/>
                <a:ext cx="11485848" cy="5021118"/>
              </a:xfrm>
            </p:spPr>
            <p:txBody>
              <a:bodyPr/>
              <a:lstStyle/>
              <a:p>
                <a:pPr hangingPunct="0">
                  <a:spcAft>
                    <a:spcPts val="0"/>
                  </a:spcAft>
                  <a:tabLst>
                    <a:tab pos="6301105" algn="l"/>
                  </a:tabLs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多选</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如图甲所示，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两物块</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均可视为质点</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与轻质弹簧相连，静止放置在光滑的水平面上，</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的右侧固定放置一竖直挡板，计时开始给</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一个水平向右的速度</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运动的</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图像如图乙所示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已知</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的质量为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，结合图像信息分析，下列说法正确的是</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的质量不一定为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时刻弹簧的弹性势能为</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den>
                    </m:f>
                  </m:oMath>
                </a14:m>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oMath>
                </a14:m>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时刻</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与挡板粘连在一起</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至</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时间内</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弹簧对</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的平均作用力的大小为</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𝒗</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sub>
                        </m:sSub>
                      </m:num>
                      <m:den>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𝒕</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ub>
                        </m:sSub>
                        <m:r>
                          <a:rPr lang="zh-CN"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𝒕</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Sub>
                      </m:den>
                    </m:f>
                  </m:oMath>
                </a14:m>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3" name="内容占位符 2"/>
              <p:cNvSpPr>
                <a:spLocks noRot="1" noChangeAspect="1" noMove="1" noResize="1" noEditPoints="1" noAdjustHandles="1" noChangeArrowheads="1" noChangeShapeType="1" noTextEdit="1"/>
              </p:cNvSpPr>
              <p:nvPr>
                <p:ph idx="1"/>
              </p:nvPr>
            </p:nvSpPr>
            <p:spPr>
              <a:xfrm>
                <a:off x="360854" y="746120"/>
                <a:ext cx="11485848" cy="5021118"/>
              </a:xfrm>
              <a:blipFill rotWithShape="1">
                <a:blip r:embed="rId1"/>
                <a:stretch>
                  <a:fillRect l="-2" t="-13" r="1" b="3"/>
                </a:stretch>
              </a:blipFill>
            </p:spPr>
            <p:txBody>
              <a:bodyPr/>
              <a:lstStyle/>
              <a:p>
                <a:r>
                  <a:rPr lang="zh-CN" altLang="en-US">
                    <a:noFill/>
                  </a:rPr>
                  <a:t> </a:t>
                </a:r>
              </a:p>
            </p:txBody>
          </p:sp>
        </mc:Fallback>
      </mc:AlternateContent>
      <p:pic>
        <p:nvPicPr>
          <p:cNvPr id="4" name="24典例3.eps" descr="id:2147491382;FounderCES"/>
          <p:cNvPicPr/>
          <p:nvPr/>
        </p:nvPicPr>
        <p:blipFill>
          <a:blip r:embed="rId2"/>
          <a:stretch>
            <a:fillRect/>
          </a:stretch>
        </p:blipFill>
        <p:spPr>
          <a:xfrm>
            <a:off x="406574" y="925972"/>
            <a:ext cx="1033710" cy="306753"/>
          </a:xfrm>
          <a:prstGeom prst="rect">
            <a:avLst/>
          </a:prstGeom>
        </p:spPr>
      </p:pic>
      <p:pic>
        <p:nvPicPr>
          <p:cNvPr id="5" name="24xb12.jpg" descr="id:2147491389;FounderCES"/>
          <p:cNvPicPr/>
          <p:nvPr/>
        </p:nvPicPr>
        <p:blipFill>
          <a:blip r:embed="rId3"/>
          <a:stretch>
            <a:fillRect/>
          </a:stretch>
        </p:blipFill>
        <p:spPr>
          <a:xfrm>
            <a:off x="5610519" y="3210495"/>
            <a:ext cx="2572919" cy="1298625"/>
          </a:xfrm>
          <a:prstGeom prst="rect">
            <a:avLst/>
          </a:prstGeom>
        </p:spPr>
      </p:pic>
      <p:pic>
        <p:nvPicPr>
          <p:cNvPr id="6" name="24xb13.jpg" descr="id:2147491396;FounderCES"/>
          <p:cNvPicPr/>
          <p:nvPr/>
        </p:nvPicPr>
        <p:blipFill>
          <a:blip r:embed="rId4"/>
          <a:stretch>
            <a:fillRect/>
          </a:stretch>
        </p:blipFill>
        <p:spPr>
          <a:xfrm>
            <a:off x="8731922" y="2492896"/>
            <a:ext cx="3131185" cy="2163445"/>
          </a:xfrm>
          <a:prstGeom prst="rect">
            <a:avLst/>
          </a:prstGeom>
        </p:spPr>
      </p:pic>
      <p:pic>
        <p:nvPicPr>
          <p:cNvPr id="7" name="24答案.eps" descr="id:2147491410;FounderCES"/>
          <p:cNvPicPr/>
          <p:nvPr/>
        </p:nvPicPr>
        <p:blipFill>
          <a:blip r:embed="rId5"/>
          <a:stretch>
            <a:fillRect/>
          </a:stretch>
        </p:blipFill>
        <p:spPr>
          <a:xfrm>
            <a:off x="374383" y="5797230"/>
            <a:ext cx="840740" cy="299720"/>
          </a:xfrm>
          <a:prstGeom prst="rect">
            <a:avLst/>
          </a:prstGeom>
        </p:spPr>
      </p:pic>
      <p:sp>
        <p:nvSpPr>
          <p:cNvPr id="2" name="矩形 1"/>
          <p:cNvSpPr/>
          <p:nvPr/>
        </p:nvSpPr>
        <p:spPr>
          <a:xfrm>
            <a:off x="1342678" y="5716257"/>
            <a:ext cx="939681" cy="461665"/>
          </a:xfrm>
          <a:prstGeom prst="rect">
            <a:avLst/>
          </a:prstGeom>
        </p:spPr>
        <p:txBody>
          <a:bodyPr wrap="none">
            <a:spAutoFit/>
          </a:bodyPr>
          <a:lstStyle/>
          <a:p>
            <a:r>
              <a:rPr lang="en-US" altLang="zh-CN" sz="2400">
                <a:solidFill>
                  <a:srgbClr val="000000"/>
                </a:solidFill>
              </a:rPr>
              <a:t>C</a:t>
            </a:r>
            <a:r>
              <a:rPr lang="zh-CN" altLang="zh-CN" sz="2400">
                <a:solidFill>
                  <a:srgbClr val="000000"/>
                </a:solidFill>
                <a:cs typeface="Times New Roman" panose="02020603050405020304" pitchFamily="18" charset="0"/>
              </a:rPr>
              <a:t>、</a:t>
            </a:r>
            <a:r>
              <a:rPr lang="en-US" altLang="zh-CN" sz="2400">
                <a:solidFill>
                  <a:srgbClr val="000000"/>
                </a:solidFill>
              </a:rPr>
              <a:t>D</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内容占位符 2"/>
              <p:cNvSpPr>
                <a:spLocks noGrp="1"/>
              </p:cNvSpPr>
              <p:nvPr>
                <p:ph idx="1"/>
              </p:nvPr>
            </p:nvSpPr>
            <p:spPr>
              <a:xfrm>
                <a:off x="334566" y="616309"/>
                <a:ext cx="11485848" cy="4512945"/>
              </a:xfrm>
            </p:spPr>
            <p:txBody>
              <a:bodyPr/>
              <a:lstStyle/>
              <a:p>
                <a:pPr hangingPunct="0">
                  <a:spcAft>
                    <a:spcPts val="0"/>
                  </a:spcAft>
                  <a:tabLst>
                    <a:tab pos="6301105" algn="l"/>
                  </a:tabLs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图乙可知</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时刻与</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时刻相比较</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两物体发生了速度互换</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且</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的过程可视为弹性碰撞</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的质量一定为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时刻</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达到共同速度</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由动量守恒定律可得</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baseline="-250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共</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由能量守恒定律可得弹簧的弹性势能为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m:rPr>
                            <m:nor/>
                          </m:rPr>
                          <a:rPr lang="zh-CN" altLang="zh-CN" b="1" baseline="-25000">
                            <a:solidFill>
                              <a:srgbClr val="000000"/>
                            </a:solidFill>
                            <a:latin typeface="Cambria Math" panose="02040503050406030204" pitchFamily="18" charset="0"/>
                            <a:ea typeface="宋体" panose="02010600030101010101" pitchFamily="2" charset="-122"/>
                            <a:cs typeface="Times New Roman" panose="02020603050405020304" pitchFamily="18" charset="0"/>
                          </a:rPr>
                          <m:t>共</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综合解得</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den>
                    </m:f>
                  </m:oMath>
                </a14:m>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时刻以及</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时刻之后</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的速度始终为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说明</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时刻</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运动到挡板处</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正好与挡板粘连在一起</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至</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时间内</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对</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应用动量定理可得</a:t>
                </a:r>
                <a14:m>
                  <m:oMath xmlns:m="http://schemas.openxmlformats.org/officeDocument/2006/math">
                    <m:acc>
                      <m:accPr>
                        <m:chr m:val="̅"/>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acc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𝑭</m:t>
                        </m:r>
                      </m:e>
                    </m:acc>
                  </m:oMath>
                </a14:m>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可得弹簧对</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的平均作用力的大小为</a:t>
                </a:r>
                <a14:m>
                  <m:oMath xmlns:m="http://schemas.openxmlformats.org/officeDocument/2006/math">
                    <m:acc>
                      <m:accPr>
                        <m:chr m:val="̅"/>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acc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𝑭</m:t>
                        </m:r>
                      </m:e>
                    </m:acc>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m:rPr>
                                <m:nor/>
                              </m:rP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sub>
                        </m:sSub>
                      </m:num>
                      <m:den>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𝒕</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ub>
                        </m:sSub>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𝒕</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Sub>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3" name="内容占位符 2"/>
              <p:cNvSpPr>
                <a:spLocks noRot="1" noChangeAspect="1" noMove="1" noResize="1" noEditPoints="1" noAdjustHandles="1" noChangeArrowheads="1" noChangeShapeType="1" noTextEdit="1"/>
              </p:cNvSpPr>
              <p:nvPr>
                <p:ph idx="1"/>
              </p:nvPr>
            </p:nvSpPr>
            <p:spPr>
              <a:xfrm>
                <a:off x="334566" y="616309"/>
                <a:ext cx="11485848" cy="4512945"/>
              </a:xfrm>
              <a:blipFill rotWithShape="1">
                <a:blip r:embed="rId1"/>
                <a:stretch>
                  <a:fillRect l="-5" t="-8" r="5" b="8"/>
                </a:stretch>
              </a:blipFill>
            </p:spPr>
            <p:txBody>
              <a:bodyPr/>
              <a:lstStyle/>
              <a:p>
                <a:r>
                  <a:rPr lang="zh-CN" altLang="en-US">
                    <a:noFill/>
                  </a:rPr>
                  <a:t> </a:t>
                </a:r>
              </a:p>
            </p:txBody>
          </p:sp>
        </mc:Fallback>
      </mc:AlternateContent>
      <p:pic>
        <p:nvPicPr>
          <p:cNvPr id="4" name="24解析.eps" descr="id:2147491403;FounderCES"/>
          <p:cNvPicPr/>
          <p:nvPr/>
        </p:nvPicPr>
        <p:blipFill>
          <a:blip r:embed="rId2"/>
          <a:stretch>
            <a:fillRect/>
          </a:stretch>
        </p:blipFill>
        <p:spPr>
          <a:xfrm>
            <a:off x="452294" y="850917"/>
            <a:ext cx="840740" cy="299720"/>
          </a:xfrm>
          <a:prstGeom prst="rect">
            <a:avLst/>
          </a:prstGeom>
        </p:spPr>
      </p:pic>
      <p:pic>
        <p:nvPicPr>
          <p:cNvPr id="5" name="24xb12.jpg" descr="id:2147491389;FounderCES"/>
          <p:cNvPicPr/>
          <p:nvPr/>
        </p:nvPicPr>
        <p:blipFill>
          <a:blip r:embed="rId3"/>
          <a:stretch>
            <a:fillRect/>
          </a:stretch>
        </p:blipFill>
        <p:spPr>
          <a:xfrm>
            <a:off x="2350790" y="5229200"/>
            <a:ext cx="2520280" cy="1224136"/>
          </a:xfrm>
          <a:prstGeom prst="rect">
            <a:avLst/>
          </a:prstGeom>
        </p:spPr>
      </p:pic>
      <p:pic>
        <p:nvPicPr>
          <p:cNvPr id="6" name="24xb13.jpg" descr="id:2147491396;FounderCES"/>
          <p:cNvPicPr/>
          <p:nvPr/>
        </p:nvPicPr>
        <p:blipFill>
          <a:blip r:embed="rId4">
            <a:clrChange>
              <a:clrFrom>
                <a:srgbClr val="FFFFFE"/>
              </a:clrFrom>
              <a:clrTo>
                <a:srgbClr val="FFFFFE">
                  <a:alpha val="0"/>
                </a:srgbClr>
              </a:clrTo>
            </a:clrChange>
          </a:blip>
          <a:stretch>
            <a:fillRect/>
          </a:stretch>
        </p:blipFill>
        <p:spPr>
          <a:xfrm>
            <a:off x="5807174" y="4581128"/>
            <a:ext cx="3096344" cy="2088232"/>
          </a:xfrm>
          <a:prstGeom prst="rect">
            <a:avLst/>
          </a:prstGeom>
        </p:spPr>
      </p:pic>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64704"/>
            <a:ext cx="11485848" cy="5008230"/>
          </a:xfrm>
          <a:solidFill>
            <a:srgbClr val="E3F2E7"/>
          </a:solidFill>
        </p:spPr>
        <p:txBody>
          <a:bodyPr/>
          <a:lstStyle/>
          <a:p>
            <a:pPr hangingPunct="0">
              <a:spcAft>
                <a:spcPts val="0"/>
              </a:spcAft>
              <a:tabLst>
                <a:tab pos="630110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利用</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动量观点和能量观点解题应注意下列问题</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动量守恒定律是矢量表达式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还可写出分量表达式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而动能定理和能量守恒定律是标量表达式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无分量表达式</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动量守恒定律和能量守恒定律</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是自然界中最普遍的规律</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它们研究的是物体系统</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解决力学问题时必须注意动量守恒条件及机械能守恒条件</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在应用这两个定律时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当确定了研究对象及运动状态的变化过程后</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根据问题的已知条件和需要求解的未知量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选择研究的两个状态列方程求解</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中学阶段凡可用力和运动解决的问题</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若用动量观点或能量观点求解</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一般比用力和运动的观点求解简便</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名师点拨.eps" descr="id:2147491417;FounderCES"/>
          <p:cNvPicPr/>
          <p:nvPr/>
        </p:nvPicPr>
        <p:blipFill>
          <a:blip r:embed="rId1"/>
          <a:stretch>
            <a:fillRect/>
          </a:stretch>
        </p:blipFill>
        <p:spPr>
          <a:xfrm>
            <a:off x="478582" y="836712"/>
            <a:ext cx="1737360" cy="405765"/>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64704"/>
                <a:ext cx="11485848" cy="3661387"/>
              </a:xfrm>
              <a:solidFill>
                <a:srgbClr val="E3F2E7"/>
              </a:solidFill>
            </p:spPr>
            <p:txBody>
              <a:bodyPr/>
              <a:lstStyle/>
              <a:p>
                <a:pPr hangingPunct="0">
                  <a:spcAft>
                    <a:spcPts val="0"/>
                  </a:spcAft>
                  <a:tabLst>
                    <a:tab pos="6301105" algn="l"/>
                  </a:tabLst>
                </a:pPr>
                <a:r>
                  <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影响</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火箭速度大小的因素</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根据</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𝚫</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𝒎𝒖</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𝚫</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den>
                    </m:f>
                  </m:oMath>
                </a14:m>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可知</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火箭速度与喷气速度</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和火箭的质量比有关</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喷气速度</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现代火箭发动机的喷气速度通常在</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2000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5000 m/s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近期内难以大幅度提高</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质量比</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火箭起飞时的质量与火箭除燃料外的箭体质量之比</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现代火箭能达到的质量比不超过</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64704"/>
                <a:ext cx="11485848" cy="3661387"/>
              </a:xfrm>
              <a:blipFill rotWithShape="1">
                <a:blip r:embed="rId1"/>
                <a:stretch>
                  <a:fillRect l="-2" t="-4" r="1" b="4"/>
                </a:stretch>
              </a:blipFill>
            </p:spPr>
            <p:txBody>
              <a:bodyPr/>
              <a:lstStyle/>
              <a:p>
                <a:r>
                  <a:rPr lang="zh-CN" altLang="en-US">
                    <a:noFill/>
                  </a:rPr>
                  <a:t> </a:t>
                </a:r>
              </a:p>
            </p:txBody>
          </p:sp>
        </mc:Fallback>
      </mc:AlternateContent>
      <p:pic>
        <p:nvPicPr>
          <p:cNvPr id="4" name="拓展.eps" descr="id:2147491112;FounderCES"/>
          <p:cNvPicPr/>
          <p:nvPr/>
        </p:nvPicPr>
        <p:blipFill>
          <a:blip r:embed="rId2"/>
          <a:stretch>
            <a:fillRect/>
          </a:stretch>
        </p:blipFill>
        <p:spPr>
          <a:xfrm>
            <a:off x="406574" y="908720"/>
            <a:ext cx="1191895" cy="332740"/>
          </a:xfrm>
          <a:prstGeom prst="rect">
            <a:avLst/>
          </a:prstGeo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24要点破.eps" descr="id:2147491651;FounderCES"/>
          <p:cNvPicPr/>
          <p:nvPr/>
        </p:nvPicPr>
        <p:blipFill>
          <a:blip r:embed="rId1"/>
          <a:stretch>
            <a:fillRect/>
          </a:stretch>
        </p:blipFill>
        <p:spPr>
          <a:xfrm>
            <a:off x="2134766" y="739720"/>
            <a:ext cx="7628890" cy="659130"/>
          </a:xfrm>
          <a:prstGeom prst="rect">
            <a:avLst/>
          </a:prstGeom>
        </p:spPr>
      </p:pic>
      <p:pic>
        <p:nvPicPr>
          <p:cNvPr id="9" name="图片 8"/>
          <p:cNvPicPr>
            <a:picLocks noChangeAspect="1"/>
          </p:cNvPicPr>
          <p:nvPr/>
        </p:nvPicPr>
        <p:blipFill>
          <a:blip r:embed="rId2"/>
          <a:stretch>
            <a:fillRect/>
          </a:stretch>
        </p:blipFill>
        <p:spPr>
          <a:xfrm>
            <a:off x="374259" y="1602023"/>
            <a:ext cx="959793" cy="337706"/>
          </a:xfrm>
          <a:prstGeom prst="rect">
            <a:avLst/>
          </a:prstGeom>
        </p:spPr>
      </p:pic>
      <mc:AlternateContent xmlns:mc="http://schemas.openxmlformats.org/markup-compatibility/2006">
        <mc:Choice xmlns:a14="http://schemas.microsoft.com/office/drawing/2010/main" Requires="a14">
          <p:sp>
            <p:nvSpPr>
              <p:cNvPr id="3" name="内容占位符 2"/>
              <p:cNvSpPr>
                <a:spLocks noGrp="1"/>
              </p:cNvSpPr>
              <p:nvPr>
                <p:ph idx="1"/>
              </p:nvPr>
            </p:nvSpPr>
            <p:spPr>
              <a:xfrm>
                <a:off x="360854" y="1471034"/>
                <a:ext cx="11485848" cy="4709174"/>
              </a:xfrm>
            </p:spPr>
            <p:txBody>
              <a:bodyPr/>
              <a:lstStyle/>
              <a:p>
                <a:pPr hangingPunct="0">
                  <a:spcAft>
                    <a:spcPts val="0"/>
                  </a:spcAft>
                  <a:tabLst>
                    <a:tab pos="6301105" algn="l"/>
                  </a:tabLst>
                </a:pPr>
                <a:r>
                  <a:rPr lang="en-US" altLang="zh-CN" b="1" dirty="0"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反冲</a:t>
                </a:r>
                <a:r>
                  <a:rPr lang="zh-CN" altLang="zh-CN" b="1" dirty="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与爆炸问题</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分析反冲运动应注意的问题</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速度的反向性问题</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593725" hangingPunct="0">
                  <a:spcAft>
                    <a:spcPts val="0"/>
                  </a:spcAft>
                  <a:tabLst>
                    <a:tab pos="630110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对于原来静止的整体，抛出部分具有速度时，剩余部分的反冲是相对于抛出部分来说的，两者运动方向必然相反</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在列动量守恒方程时，可任意规定某一部分的运动方向为正方向，则反方向的另一部分的速度应取负值</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如质量为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的物体以对地速度</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抛出一个质量为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的物体，研究剩余部分对地反冲速度时，设</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的方向为正，列出的方程式为 </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，得</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𝑴</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den>
                    </m:f>
                  </m:oMath>
                </a14:m>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3" name="内容占位符 2"/>
              <p:cNvSpPr>
                <a:spLocks noRot="1" noChangeAspect="1" noMove="1" noResize="1" noEditPoints="1" noAdjustHandles="1" noChangeArrowheads="1" noChangeShapeType="1" noTextEdit="1"/>
              </p:cNvSpPr>
              <p:nvPr>
                <p:ph idx="1"/>
              </p:nvPr>
            </p:nvSpPr>
            <p:spPr>
              <a:xfrm>
                <a:off x="360854" y="1471034"/>
                <a:ext cx="11485848" cy="4709174"/>
              </a:xfrm>
              <a:blipFill rotWithShape="1">
                <a:blip r:embed="rId3"/>
                <a:stretch>
                  <a:fillRect l="-2" t="-8" r="1" b="8"/>
                </a:stretch>
              </a:blipFill>
            </p:spPr>
            <p:txBody>
              <a:bodyPr/>
              <a:lstStyle/>
              <a:p>
                <a:r>
                  <a:rPr lang="zh-CN" altLang="en-US">
                    <a:noFill/>
                  </a:rPr>
                  <a:t> </a:t>
                </a:r>
              </a:p>
            </p:txBody>
          </p:sp>
        </mc:Fallback>
      </mc:AlternateContent>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内容占位符 2"/>
              <p:cNvSpPr>
                <a:spLocks noGrp="1"/>
              </p:cNvSpPr>
              <p:nvPr>
                <p:ph idx="1"/>
              </p:nvPr>
            </p:nvSpPr>
            <p:spPr>
              <a:xfrm>
                <a:off x="360854" y="746120"/>
                <a:ext cx="11485848" cy="4709174"/>
              </a:xfrm>
            </p:spPr>
            <p:txBody>
              <a:bodyPr/>
              <a:lstStyle/>
              <a:p>
                <a:pPr lvl="0" hangingPunct="0">
                  <a:spcAft>
                    <a:spcPts val="0"/>
                  </a:spcAft>
                  <a:tabLst>
                    <a:tab pos="630110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由于</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为待求速度，事先可不考虑其方向</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，计算结果为负值，表示剩余部分的运动方向与抛出部分速度方向相反</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由于已明确剩余部分与抛出部分反向，所以可直接列出两部分动量大小相等方程</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即上例可列式为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𝑴</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den>
                    </m:f>
                  </m:oMath>
                </a14:m>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，其中</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为剩余部分的速率</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相对速度问题</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593725" hangingPunct="0">
                  <a:spcAft>
                    <a:spcPts val="0"/>
                  </a:spcAft>
                  <a:tabLst>
                    <a:tab pos="630110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反冲运动的问题中，有时遇到的速度是相互作用的两物体的相对速度</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由于动量守恒定律中要求速度为对同一参考系的速度，通常为对地的速度</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因此应先将相对速度转换成对地的速度，再列动量守恒定律方程</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3" name="内容占位符 2"/>
              <p:cNvSpPr>
                <a:spLocks noRot="1" noChangeAspect="1" noMove="1" noResize="1" noEditPoints="1" noAdjustHandles="1" noChangeArrowheads="1" noChangeShapeType="1" noTextEdit="1"/>
              </p:cNvSpPr>
              <p:nvPr>
                <p:ph idx="1"/>
              </p:nvPr>
            </p:nvSpPr>
            <p:spPr>
              <a:xfrm>
                <a:off x="360854" y="746120"/>
                <a:ext cx="11485848" cy="4709174"/>
              </a:xfrm>
              <a:blipFill rotWithShape="1">
                <a:blip r:embed="rId1"/>
                <a:stretch>
                  <a:fillRect l="-2" t="-13" r="1"/>
                </a:stretch>
              </a:blipFill>
            </p:spPr>
            <p:txBody>
              <a:bodyPr/>
              <a:lstStyle/>
              <a:p>
                <a:r>
                  <a:rPr lang="zh-CN" altLang="en-US">
                    <a:noFill/>
                  </a:rPr>
                  <a:t> </a:t>
                </a:r>
              </a:p>
            </p:txBody>
          </p:sp>
        </mc:Fallback>
      </mc:AlternateContent>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24典例1.eps" descr="id:2147491680;FounderCES"/>
          <p:cNvPicPr/>
          <p:nvPr/>
        </p:nvPicPr>
        <p:blipFill>
          <a:blip r:embed="rId1"/>
          <a:stretch>
            <a:fillRect/>
          </a:stretch>
        </p:blipFill>
        <p:spPr>
          <a:xfrm>
            <a:off x="358412" y="917051"/>
            <a:ext cx="994484" cy="320124"/>
          </a:xfrm>
          <a:prstGeom prst="rect">
            <a:avLst/>
          </a:prstGeom>
        </p:spPr>
      </p:pic>
      <p:pic>
        <p:nvPicPr>
          <p:cNvPr id="7" name="24答案.eps" descr="id:2147491701;FounderCES"/>
          <p:cNvPicPr/>
          <p:nvPr/>
        </p:nvPicPr>
        <p:blipFill>
          <a:blip r:embed="rId2"/>
          <a:stretch>
            <a:fillRect/>
          </a:stretch>
        </p:blipFill>
        <p:spPr>
          <a:xfrm>
            <a:off x="427385" y="4771613"/>
            <a:ext cx="840740" cy="299720"/>
          </a:xfrm>
          <a:prstGeom prst="rect">
            <a:avLst/>
          </a:prstGeom>
        </p:spPr>
      </p:pic>
      <p:sp>
        <p:nvSpPr>
          <p:cNvPr id="4" name="内容占位符 3"/>
          <p:cNvSpPr>
            <a:spLocks noGrp="1"/>
          </p:cNvSpPr>
          <p:nvPr>
            <p:ph idx="1"/>
          </p:nvPr>
        </p:nvSpPr>
        <p:spPr>
          <a:xfrm>
            <a:off x="360854" y="692696"/>
            <a:ext cx="11485848" cy="3970318"/>
          </a:xfrm>
        </p:spPr>
        <p:txBody>
          <a:bodyPr/>
          <a:lstStyle/>
          <a:p>
            <a:pPr hangingPunct="0">
              <a:spcAft>
                <a:spcPts val="0"/>
              </a:spcAft>
              <a:tabLst>
                <a:tab pos="6301105"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某</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一火箭喷气发动机每次喷出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200 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的气体，气体离开发动机被喷出时的速度</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1000 m/s</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设火箭</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包括燃料</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质量</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300 kg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，发动机每秒喷气</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次</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以下说法正确的</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运动第</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s</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末</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火箭的速度约为</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 m/s</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运动第</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s</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末</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火箭的速度约为</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135 m/s</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在发动机第</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次喷出气体后</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火箭的速度约为</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m/s</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在发动机第</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次喷出气体后</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火箭的速度约为</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200 m/s</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矩形 1"/>
          <p:cNvSpPr/>
          <p:nvPr/>
        </p:nvSpPr>
        <p:spPr>
          <a:xfrm>
            <a:off x="1558702" y="4690640"/>
            <a:ext cx="407484" cy="461665"/>
          </a:xfrm>
          <a:prstGeom prst="rect">
            <a:avLst/>
          </a:prstGeom>
        </p:spPr>
        <p:txBody>
          <a:bodyPr wrap="none">
            <a:spAutoFit/>
          </a:bodyPr>
          <a:lstStyle/>
          <a:p>
            <a:r>
              <a:rPr lang="en-US" altLang="zh-CN" sz="2400">
                <a:solidFill>
                  <a:srgbClr val="000000"/>
                </a:solidFill>
              </a:rPr>
              <a:t>C</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24解析.eps" descr="id:2147491694;FounderCES"/>
          <p:cNvPicPr/>
          <p:nvPr/>
        </p:nvPicPr>
        <p:blipFill>
          <a:blip r:embed="rId1"/>
          <a:stretch>
            <a:fillRect/>
          </a:stretch>
        </p:blipFill>
        <p:spPr>
          <a:xfrm>
            <a:off x="406574" y="948222"/>
            <a:ext cx="764309" cy="272473"/>
          </a:xfrm>
          <a:prstGeom prst="rect">
            <a:avLst/>
          </a:prstGeom>
        </p:spPr>
      </p:pic>
      <mc:AlternateContent xmlns:mc="http://schemas.openxmlformats.org/markup-compatibility/2006">
        <mc:Choice xmlns:a14="http://schemas.microsoft.com/office/drawing/2010/main" Requires="a14">
          <p:sp>
            <p:nvSpPr>
              <p:cNvPr id="6" name="内容占位符 5"/>
              <p:cNvSpPr>
                <a:spLocks noGrp="1"/>
              </p:cNvSpPr>
              <p:nvPr>
                <p:ph idx="1"/>
              </p:nvPr>
            </p:nvSpPr>
            <p:spPr>
              <a:xfrm>
                <a:off x="360854" y="764704"/>
                <a:ext cx="11485848" cy="5449762"/>
              </a:xfrm>
            </p:spPr>
            <p:txBody>
              <a:bodyPr/>
              <a:lstStyle/>
              <a:p>
                <a:pPr hangingPunct="0">
                  <a:spcAft>
                    <a:spcPts val="0"/>
                  </a:spcAft>
                  <a:tabLst>
                    <a:tab pos="6301105" algn="l"/>
                  </a:tabLst>
                </a:pPr>
                <a:r>
                  <a:rPr lang="en-US" altLang="zh-CN" sz="2200"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z="2200"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第</a:t>
                </a:r>
                <a:r>
                  <a:rPr lang="en-US" altLang="zh-CN" sz="22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s</a:t>
                </a: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末发动机喷气</a:t>
                </a:r>
                <a:r>
                  <a:rPr lang="en-US"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a:t>
                </a: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次</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共喷出的气体质量为</a:t>
                </a:r>
                <a:r>
                  <a:rPr lang="en-US" altLang="zh-CN" sz="22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sz="2200"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a:t>
                </a:r>
                <a:r>
                  <a:rPr lang="en-US" altLang="zh-CN" sz="2200"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sz="2200" b="1" dirty="0" smtClean="0">
                    <a:solidFill>
                      <a:srgbClr val="000000"/>
                    </a:solidFill>
                    <a:ea typeface="宋体" panose="02010600030101010101" pitchFamily="2" charset="-122"/>
                    <a:cs typeface="Times New Roman" panose="02020603050405020304" pitchFamily="18" charset="0"/>
                  </a:rPr>
                  <a:t>.</a:t>
                </a:r>
                <a:r>
                  <a:rPr lang="en-US" altLang="zh-CN" sz="22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kg</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 kg</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以火箭运动的方向为正方向</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根据动量守恒定律得</a:t>
                </a:r>
                <a:r>
                  <a:rPr lang="en-US" altLang="zh-CN" sz="22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sz="2200"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z="22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sz="2200"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sz="2200"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z="2200"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可得火箭</a:t>
                </a:r>
                <a:r>
                  <a:rPr lang="en-US"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1s</a:t>
                </a: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末的速度大小为</a:t>
                </a:r>
                <a:r>
                  <a:rPr lang="en-US" altLang="zh-CN" sz="2200"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sz="2200"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e>
                          <m:sub>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Sub>
                        <m:r>
                          <m:rPr>
                            <m:nor/>
                          </m:rPr>
                          <a:rPr lang="en-US" altLang="zh-CN" sz="2200"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num>
                      <m:den>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𝑴</m:t>
                        </m:r>
                        <m:r>
                          <a:rPr lang="en-US" altLang="zh-CN" sz="2200"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e>
                          <m:sub>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Sub>
                      </m:den>
                    </m:f>
                  </m:oMath>
                </a14:m>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r>
                          <a:rPr lang="en-US" altLang="zh-CN" sz="2200"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𝟏𝟎𝟎𝟎</m:t>
                        </m:r>
                      </m:num>
                      <m:den>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𝟑𝟎𝟎</m:t>
                        </m:r>
                        <m:r>
                          <a:rPr lang="en-US" altLang="zh-CN" sz="2200"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den>
                    </m:f>
                  </m:oMath>
                </a14:m>
                <a:r>
                  <a:rPr lang="en-US" altLang="zh-CN" sz="22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m/s</a:t>
                </a:r>
                <a:r>
                  <a:rPr lang="en-US" altLang="zh-CN" sz="22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13</a:t>
                </a:r>
                <a:r>
                  <a:rPr lang="en-US" altLang="zh-CN" sz="2200" b="1" dirty="0" smtClean="0">
                    <a:solidFill>
                      <a:srgbClr val="000000"/>
                    </a:solidFill>
                    <a:ea typeface="宋体" panose="02010600030101010101" pitchFamily="2" charset="-122"/>
                    <a:cs typeface="Times New Roman" panose="02020603050405020304" pitchFamily="18" charset="0"/>
                  </a:rPr>
                  <a:t>.</a:t>
                </a:r>
                <a:r>
                  <a:rPr lang="en-US" altLang="zh-CN" sz="22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 m/s</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en-US" altLang="zh-CN" sz="22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第</a:t>
                </a:r>
                <a:r>
                  <a:rPr lang="en-US" altLang="zh-CN" sz="22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s</a:t>
                </a: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末发动机喷气</a:t>
                </a:r>
                <a:r>
                  <a:rPr lang="en-US"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40</a:t>
                </a: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次</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共喷出的气体质量为</a:t>
                </a:r>
                <a:r>
                  <a:rPr lang="en-US" altLang="zh-CN" sz="22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sz="2200"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40</a:t>
                </a:r>
                <a:r>
                  <a:rPr lang="en-US" altLang="zh-CN" sz="2200"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sz="2200" b="1" dirty="0" smtClean="0">
                    <a:solidFill>
                      <a:srgbClr val="000000"/>
                    </a:solidFill>
                    <a:ea typeface="宋体" panose="02010600030101010101" pitchFamily="2" charset="-122"/>
                    <a:cs typeface="Times New Roman" panose="02020603050405020304" pitchFamily="18" charset="0"/>
                  </a:rPr>
                  <a:t>.</a:t>
                </a:r>
                <a:r>
                  <a:rPr lang="en-US" altLang="zh-CN" sz="22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kg</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 kg</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同理可得</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火箭</a:t>
                </a:r>
                <a:r>
                  <a:rPr lang="en-US"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2s</a:t>
                </a: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末的速度大小为</a:t>
                </a:r>
                <a:r>
                  <a:rPr lang="en-US" altLang="zh-CN" sz="2200"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sz="2200"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e>
                          <m:sub>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r>
                          <m:rPr>
                            <m:nor/>
                          </m:rPr>
                          <a:rPr lang="en-US" altLang="zh-CN" sz="2200"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num>
                      <m:den>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𝑴</m:t>
                        </m:r>
                        <m:r>
                          <a:rPr lang="en-US" altLang="zh-CN" sz="2200"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e>
                          <m:sub>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den>
                    </m:f>
                  </m:oMath>
                </a14:m>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𝟖</m:t>
                        </m:r>
                        <m:r>
                          <a:rPr lang="en-US" altLang="zh-CN" sz="2200"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𝟏𝟎𝟎𝟎</m:t>
                        </m:r>
                      </m:num>
                      <m:den>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𝟑𝟎𝟎</m:t>
                        </m:r>
                        <m:r>
                          <a:rPr lang="en-US" altLang="zh-CN" sz="2200"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𝟖</m:t>
                        </m:r>
                      </m:den>
                    </m:f>
                  </m:oMath>
                </a14:m>
                <a:r>
                  <a:rPr lang="en-US"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m/s</a:t>
                </a:r>
                <a:r>
                  <a:rPr lang="en-US" altLang="zh-CN" sz="22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27</a:t>
                </a:r>
                <a:r>
                  <a:rPr lang="en-US" altLang="zh-CN" sz="2200" b="1" dirty="0" smtClean="0">
                    <a:solidFill>
                      <a:srgbClr val="000000"/>
                    </a:solidFill>
                    <a:ea typeface="宋体" panose="02010600030101010101" pitchFamily="2" charset="-122"/>
                    <a:cs typeface="Times New Roman" panose="02020603050405020304" pitchFamily="18" charset="0"/>
                  </a:rPr>
                  <a:t>.</a:t>
                </a:r>
                <a:r>
                  <a:rPr lang="en-US" altLang="zh-CN" sz="22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 m/s</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en-US" altLang="zh-CN" sz="22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第</a:t>
                </a:r>
                <a:r>
                  <a:rPr lang="en-US"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次气体喷出后</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共喷出的气体质量</a:t>
                </a:r>
                <a:r>
                  <a:rPr lang="en-US" altLang="zh-CN" sz="22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sz="2200"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sz="2200"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sz="2200" b="1" dirty="0" smtClean="0">
                    <a:solidFill>
                      <a:srgbClr val="000000"/>
                    </a:solidFill>
                    <a:ea typeface="+mj-ea"/>
                    <a:cs typeface="Times New Roman" panose="02020603050405020304" pitchFamily="18" charset="0"/>
                  </a:rPr>
                  <a:t>.</a:t>
                </a:r>
                <a:r>
                  <a:rPr lang="en-US" altLang="zh-CN" sz="22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kg</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sz="2200" b="1" dirty="0" smtClean="0">
                    <a:solidFill>
                      <a:srgbClr val="000000"/>
                    </a:solidFill>
                    <a:ea typeface="+mj-ea"/>
                    <a:cs typeface="Times New Roman" panose="02020603050405020304" pitchFamily="18" charset="0"/>
                  </a:rPr>
                  <a:t>.</a:t>
                </a:r>
                <a:r>
                  <a:rPr lang="en-US" altLang="zh-CN" sz="22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 kg</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同理可得</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火箭第</a:t>
                </a:r>
                <a:r>
                  <a:rPr lang="en-US"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次喷出气体后的速度大小为</a:t>
                </a:r>
                <a:r>
                  <a:rPr lang="en-US" altLang="zh-CN" sz="2200"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sz="22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200" b="1" i="1">
                            <a:solidFill>
                              <a:srgbClr val="000000"/>
                            </a:solidFill>
                            <a:ea typeface="Cambria Math" panose="02040503050406030204" pitchFamily="18" charset="0"/>
                            <a:cs typeface="Times New Roman" panose="02020603050405020304" pitchFamily="18" charset="0"/>
                          </a:rPr>
                        </m:ctrlPr>
                      </m:fPr>
                      <m:num>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r>
                          <m:rPr>
                            <m:nor/>
                          </m:rP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sz="2200" b="1" i="1">
                                <a:solidFill>
                                  <a:srgbClr val="000000"/>
                                </a:solidFill>
                                <a:ea typeface="Cambria Math" panose="02040503050406030204" pitchFamily="18" charset="0"/>
                                <a:cs typeface="Times New Roman" panose="02020603050405020304" pitchFamily="18" charset="0"/>
                              </a:rPr>
                            </m:ctrlPr>
                          </m:sSubPr>
                          <m:e>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sub>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Sub>
                        <m:r>
                          <m:rPr>
                            <m:nor/>
                          </m:rPr>
                          <a:rPr lang="en-US" altLang="zh-CN" sz="2200"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num>
                      <m:den>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𝑴</m:t>
                        </m:r>
                        <m:r>
                          <a:rPr lang="en-US" altLang="zh-CN" sz="2200"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r>
                          <m:rPr>
                            <m:nor/>
                          </m:rP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sz="2200" b="1" i="1">
                                <a:solidFill>
                                  <a:srgbClr val="000000"/>
                                </a:solidFill>
                                <a:ea typeface="Cambria Math" panose="02040503050406030204" pitchFamily="18" charset="0"/>
                                <a:cs typeface="Times New Roman" panose="02020603050405020304" pitchFamily="18" charset="0"/>
                              </a:rPr>
                            </m:ctrlPr>
                          </m:sSubPr>
                          <m:e>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sub>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Sub>
                      </m:den>
                    </m:f>
                  </m:oMath>
                </a14:m>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r>
                          <m:rPr>
                            <m:nor/>
                          </m:rPr>
                          <a:rPr lang="en-US" altLang="zh-CN" sz="2200"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𝟔</m:t>
                        </m:r>
                        <m:r>
                          <a:rPr lang="en-US" altLang="zh-CN" sz="2200"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𝟏𝟎𝟎𝟎</m:t>
                        </m:r>
                      </m:num>
                      <m:den>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𝟑𝟎𝟎</m:t>
                        </m:r>
                        <m:r>
                          <a:rPr lang="zh-CN"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r>
                          <m:rPr>
                            <m:nor/>
                          </m:rPr>
                          <a:rPr lang="en-US" altLang="zh-CN" sz="2200"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𝟔</m:t>
                        </m:r>
                      </m:den>
                    </m:f>
                  </m:oMath>
                </a14:m>
                <a:r>
                  <a:rPr lang="en-US"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m/s</a:t>
                </a:r>
                <a:r>
                  <a:rPr lang="en-US" altLang="zh-CN" sz="22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200" b="1" dirty="0" smtClean="0">
                    <a:solidFill>
                      <a:srgbClr val="000000"/>
                    </a:solidFill>
                    <a:ea typeface="+mj-ea"/>
                    <a:cs typeface="Times New Roman" panose="02020603050405020304" pitchFamily="18" charset="0"/>
                  </a:rPr>
                  <a:t>.</a:t>
                </a:r>
                <a:r>
                  <a:rPr lang="en-US" altLang="zh-CN" sz="22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 m/s</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en-US" altLang="zh-CN" sz="22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第</a:t>
                </a:r>
                <a:r>
                  <a:rPr lang="en-US"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次气体喷出后</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共喷出的气体质量</a:t>
                </a:r>
                <a:r>
                  <a:rPr lang="en-US" altLang="zh-CN" sz="22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sz="2200"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sz="2200"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sz="2200" b="1" dirty="0" smtClean="0">
                    <a:solidFill>
                      <a:srgbClr val="000000"/>
                    </a:solidFill>
                    <a:ea typeface="宋体" panose="02010600030101010101" pitchFamily="2" charset="-122"/>
                    <a:cs typeface="Times New Roman" panose="02020603050405020304" pitchFamily="18" charset="0"/>
                  </a:rPr>
                  <a:t>.</a:t>
                </a:r>
                <a:r>
                  <a:rPr lang="en-US" altLang="zh-CN" sz="22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kg</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sz="2200" b="1" dirty="0" smtClean="0">
                    <a:solidFill>
                      <a:srgbClr val="000000"/>
                    </a:solidFill>
                    <a:ea typeface="宋体" panose="02010600030101010101" pitchFamily="2" charset="-122"/>
                    <a:cs typeface="Times New Roman" panose="02020603050405020304" pitchFamily="18" charset="0"/>
                  </a:rPr>
                  <a:t>.</a:t>
                </a:r>
                <a:r>
                  <a:rPr lang="en-US" altLang="zh-CN" sz="22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 kg</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同理可得</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火箭第</a:t>
                </a:r>
                <a:r>
                  <a:rPr lang="en-US"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次喷出气体后的速度大小为</a:t>
                </a:r>
                <a:r>
                  <a:rPr lang="en-US" altLang="zh-CN" sz="2200"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sz="22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200" b="1" i="1">
                            <a:solidFill>
                              <a:srgbClr val="000000"/>
                            </a:solidFill>
                            <a:ea typeface="Cambria Math" panose="02040503050406030204" pitchFamily="18" charset="0"/>
                            <a:cs typeface="Times New Roman" panose="02020603050405020304" pitchFamily="18" charset="0"/>
                          </a:rPr>
                        </m:ctrlPr>
                      </m:fPr>
                      <m:num>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r>
                          <m:rPr>
                            <m:nor/>
                          </m:rP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sz="2200" b="1" i="1">
                                <a:solidFill>
                                  <a:srgbClr val="000000"/>
                                </a:solidFill>
                                <a:ea typeface="Cambria Math" panose="02040503050406030204" pitchFamily="18" charset="0"/>
                                <a:cs typeface="Times New Roman" panose="02020603050405020304" pitchFamily="18" charset="0"/>
                              </a:rPr>
                            </m:ctrlPr>
                          </m:sSubPr>
                          <m:e>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sub>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ub>
                        </m:sSub>
                        <m:r>
                          <m:rPr>
                            <m:nor/>
                          </m:rPr>
                          <a:rPr lang="en-US" altLang="zh-CN" sz="2200"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num>
                      <m:den>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𝑴</m:t>
                        </m:r>
                        <m:r>
                          <a:rPr lang="en-US" altLang="zh-CN" sz="2200"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r>
                          <m:rPr>
                            <m:nor/>
                          </m:rP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sz="2200" b="1" i="1">
                                <a:solidFill>
                                  <a:srgbClr val="000000"/>
                                </a:solidFill>
                                <a:ea typeface="Cambria Math" panose="02040503050406030204" pitchFamily="18" charset="0"/>
                                <a:cs typeface="Times New Roman" panose="02020603050405020304" pitchFamily="18" charset="0"/>
                              </a:rPr>
                            </m:ctrlPr>
                          </m:sSubPr>
                          <m:e>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sub>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ub>
                        </m:sSub>
                      </m:den>
                    </m:f>
                  </m:oMath>
                </a14:m>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r>
                          <m:rPr>
                            <m:nor/>
                          </m:rPr>
                          <a:rPr lang="en-US" altLang="zh-CN" sz="2200"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𝟖</m:t>
                        </m:r>
                        <m:r>
                          <a:rPr lang="en-US" altLang="zh-CN" sz="2200"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𝟏𝟎𝟎𝟎</m:t>
                        </m:r>
                      </m:num>
                      <m:den>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𝟑𝟎𝟎</m:t>
                        </m:r>
                        <m:r>
                          <a:rPr lang="en-US" altLang="zh-CN" sz="2200"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r>
                          <m:rPr>
                            <m:nor/>
                          </m:rPr>
                          <a:rPr lang="en-US" altLang="zh-CN" sz="2200"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𝟖</m:t>
                        </m:r>
                      </m:den>
                    </m:f>
                  </m:oMath>
                </a14:m>
                <a:r>
                  <a:rPr lang="en-US"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m/s</a:t>
                </a:r>
                <a:r>
                  <a:rPr lang="en-US" altLang="zh-CN" sz="22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200" b="1" dirty="0" smtClean="0">
                    <a:solidFill>
                      <a:srgbClr val="000000"/>
                    </a:solidFill>
                    <a:ea typeface="宋体" panose="02010600030101010101" pitchFamily="2" charset="-122"/>
                    <a:cs typeface="Times New Roman" panose="02020603050405020304" pitchFamily="18" charset="0"/>
                  </a:rPr>
                  <a:t>.</a:t>
                </a:r>
                <a:r>
                  <a:rPr lang="en-US" altLang="zh-CN" sz="22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7 m/s</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en-US" altLang="zh-CN" sz="22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故选</a:t>
                </a:r>
                <a:r>
                  <a:rPr lang="en-US"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z="2200"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6" name="内容占位符 5"/>
              <p:cNvSpPr>
                <a:spLocks noRot="1" noChangeAspect="1" noMove="1" noResize="1" noEditPoints="1" noAdjustHandles="1" noChangeArrowheads="1" noChangeShapeType="1" noTextEdit="1"/>
              </p:cNvSpPr>
              <p:nvPr>
                <p:ph idx="1"/>
              </p:nvPr>
            </p:nvSpPr>
            <p:spPr>
              <a:xfrm>
                <a:off x="360854" y="764704"/>
                <a:ext cx="11485848" cy="5449762"/>
              </a:xfrm>
              <a:blipFill rotWithShape="1">
                <a:blip r:embed="rId2"/>
                <a:stretch>
                  <a:fillRect l="-2" t="-3" r="1" b="-4363"/>
                </a:stretch>
              </a:blipFill>
            </p:spPr>
            <p:txBody>
              <a:bodyPr/>
              <a:lstStyle/>
              <a:p>
                <a:r>
                  <a:rPr lang="zh-CN" altLang="en-US">
                    <a:noFill/>
                  </a:rPr>
                  <a:t> </a:t>
                </a:r>
              </a:p>
            </p:txBody>
          </p:sp>
        </mc:Fallback>
      </mc:AlternateContent>
    </p:spTree>
  </p:cSld>
  <p:clrMapOvr>
    <a:masterClrMapping/>
  </p:clrMapOvr>
  <p:timing>
    <p:tnLst>
      <p:par>
        <p:cTn id="1" dur="indefinite" restart="never" nodeType="tmRoot"/>
      </p:par>
    </p:tn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9131</Words>
  <Application>WPS 演示</Application>
  <PresentationFormat>自定义</PresentationFormat>
  <Paragraphs>459</Paragraphs>
  <Slides>43</Slides>
  <Notes>0</Notes>
  <HiddenSlides>0</HiddenSlides>
  <MMClips>0</MMClips>
  <ScaleCrop>false</ScaleCrop>
  <HeadingPairs>
    <vt:vector size="6" baseType="variant">
      <vt:variant>
        <vt:lpstr>已用的字体</vt:lpstr>
      </vt:variant>
      <vt:variant>
        <vt:i4>12</vt:i4>
      </vt:variant>
      <vt:variant>
        <vt:lpstr>主题</vt:lpstr>
      </vt:variant>
      <vt:variant>
        <vt:i4>1</vt:i4>
      </vt:variant>
      <vt:variant>
        <vt:lpstr>幻灯片标题</vt:lpstr>
      </vt:variant>
      <vt:variant>
        <vt:i4>43</vt:i4>
      </vt:variant>
    </vt:vector>
  </HeadingPairs>
  <TitlesOfParts>
    <vt:vector size="56" baseType="lpstr">
      <vt:lpstr>Arial</vt:lpstr>
      <vt:lpstr>宋体</vt:lpstr>
      <vt:lpstr>Wingdings</vt:lpstr>
      <vt:lpstr>Times New Roman</vt:lpstr>
      <vt:lpstr>楷体</vt:lpstr>
      <vt:lpstr>微软雅黑</vt:lpstr>
      <vt:lpstr>黑体</vt:lpstr>
      <vt:lpstr>Book Antiqua</vt:lpstr>
      <vt:lpstr>Cambria Math</vt:lpstr>
      <vt:lpstr>仿宋</vt:lpstr>
      <vt:lpstr>Arial Unicode MS</vt:lpstr>
      <vt:lpstr>Calibri</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徐启全</cp:lastModifiedBy>
  <cp:revision>420</cp:revision>
  <dcterms:created xsi:type="dcterms:W3CDTF">2020-11-06T05:24:00Z</dcterms:created>
  <dcterms:modified xsi:type="dcterms:W3CDTF">2025-06-24T01:27:39Z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2052-12.1.0.21541</vt:lpwstr>
  </property>
  <property fmtid="{D5CDD505-2E9C-101B-9397-08002B2CF9AE}" pid="3" name="ICV">
    <vt:lpwstr>2140138699EF4C76B8DDC76A0770A6AD_12</vt:lpwstr>
  </property>
</Properties>
</file>